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0" r:id="rId2"/>
    <p:sldId id="271" r:id="rId3"/>
    <p:sldId id="279" r:id="rId4"/>
    <p:sldId id="284" r:id="rId5"/>
    <p:sldId id="294" r:id="rId6"/>
    <p:sldId id="296" r:id="rId7"/>
    <p:sldId id="290" r:id="rId8"/>
    <p:sldId id="291" r:id="rId9"/>
    <p:sldId id="292" r:id="rId10"/>
    <p:sldId id="293" r:id="rId11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9E991-EB2A-4A6F-8326-3EC8496D3740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AFA36-872A-4C77-BB20-B7411BF305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046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AFA36-872A-4C77-BB20-B7411BF3056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861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AFA36-872A-4C77-BB20-B7411BF3056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472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B769D7-1B30-2167-84E0-3018279864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5158FFD-5649-AA19-BBD5-79767C176F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4BA56E-DE27-BF3A-B38D-8D71D887D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1D2C-5EC3-4772-BA51-CB57E47F32EA}" type="datetimeFigureOut">
              <a:rPr lang="ru-KZ" smtClean="0"/>
              <a:t>08/20/2024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5B9941-678E-53BD-7A02-520CBA277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63168E-141C-7D53-EC0C-45088EDC7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53F26-673C-40D1-8B51-368BB17FDDB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06065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8FAA4-B91E-EBA8-98DE-10C72C0A7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F95EE95-55A9-0FAE-C9F6-837C9B25BA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58CFEA-E3E6-AF27-47BE-48D9E797E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1D2C-5EC3-4772-BA51-CB57E47F32EA}" type="datetimeFigureOut">
              <a:rPr lang="ru-KZ" smtClean="0"/>
              <a:t>08/20/2024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D0BC35-F673-0A12-29F6-2BE17C56B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65A1BD-B0D1-9F8F-853F-4DD642D0B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53F26-673C-40D1-8B51-368BB17FDDB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27360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76650D7-08F4-8359-C64F-83A0D0798A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F0C16D0-8CAC-B955-F43E-0DB38133FE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D30642-085B-BAFF-8BAB-8CB7328C0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1D2C-5EC3-4772-BA51-CB57E47F32EA}" type="datetimeFigureOut">
              <a:rPr lang="ru-KZ" smtClean="0"/>
              <a:t>08/20/2024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9B18ED-B878-1E34-441E-8353D6D50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681210-5B5B-5BEF-348C-55DC6C68D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53F26-673C-40D1-8B51-368BB17FDDB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3624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10B4C2-94BA-DDCE-8CE5-AF16CCCA4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6F4922-F91C-973E-5792-116E1858D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D1EEDD-2B22-4CBC-ACEE-290F5E09A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1D2C-5EC3-4772-BA51-CB57E47F32EA}" type="datetimeFigureOut">
              <a:rPr lang="ru-KZ" smtClean="0"/>
              <a:t>08/20/2024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069364-FEE6-BAA2-4C70-EA0E41845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9EF599-68DC-A217-6657-BBCD95DB6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53F26-673C-40D1-8B51-368BB17FDDB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95755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AB74BB-B9EF-0F49-979B-197395E87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233BCE-30F6-1666-51BF-13059300A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5F9B2D-28A6-73ED-9F36-AACA73973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1D2C-5EC3-4772-BA51-CB57E47F32EA}" type="datetimeFigureOut">
              <a:rPr lang="ru-KZ" smtClean="0"/>
              <a:t>08/20/2024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5CF346-B5BD-651B-ADC7-C1878BA65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B51DFC-1803-D22A-3F19-1CDA54678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53F26-673C-40D1-8B51-368BB17FDDB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1222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46C02F-3FBC-565F-8141-37F9FC597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E3E780-3CDA-460B-FA59-F65F86DE4A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477A27-05B9-554D-0440-632EFE511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CCA00B-1EA8-4C7D-4CCD-23AD710E2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1D2C-5EC3-4772-BA51-CB57E47F32EA}" type="datetimeFigureOut">
              <a:rPr lang="ru-KZ" smtClean="0"/>
              <a:t>08/20/2024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4C9274-0C4A-7577-6EF7-C8A03489C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3284C2-1738-482B-94AB-54625BE2E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53F26-673C-40D1-8B51-368BB17FDDB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6043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65B152-AA38-C142-91C3-CD15EA498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EC2B5E-0E11-D437-1ADD-B93AA5BD7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12B840-3A29-0944-32B8-50693035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CD5C62C-03CD-8102-103F-51F3334ED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90D851-7454-38F9-5F33-4E9D685248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A0AAF6-C9EF-8204-73DD-D24C51C8A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1D2C-5EC3-4772-BA51-CB57E47F32EA}" type="datetimeFigureOut">
              <a:rPr lang="ru-KZ" smtClean="0"/>
              <a:t>08/20/2024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5B5C773-0E00-05D9-CB33-6D641FA21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68166E6-BB5C-7584-282B-BEE3CF8E1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53F26-673C-40D1-8B51-368BB17FDDB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91197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75775-BB1C-7D62-23AE-52B0A3C77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8B593B-F043-349D-BE48-D824382A9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1D2C-5EC3-4772-BA51-CB57E47F32EA}" type="datetimeFigureOut">
              <a:rPr lang="ru-KZ" smtClean="0"/>
              <a:t>08/20/2024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30E132D-051C-D504-A6C7-30386F0D6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9A7A197-A987-43D9-12BF-5F04D30EA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53F26-673C-40D1-8B51-368BB17FDDB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19446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C5EEB9D-C454-EC10-7896-EC0B475F1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1D2C-5EC3-4772-BA51-CB57E47F32EA}" type="datetimeFigureOut">
              <a:rPr lang="ru-KZ" smtClean="0"/>
              <a:t>08/20/2024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4061C1-D73F-49BF-0C2E-D58B2AD9A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556310-4129-17ED-4B2F-30CD1849C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53F26-673C-40D1-8B51-368BB17FDDB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62992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DCA9D8-B760-3CB6-DEB0-EDE6D5010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68BAB2-B0FF-7C23-0FDC-F1681ADCE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7363FC-F55D-5335-13BC-A48FC2BE0B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CC47F0-4185-AEF1-7497-AE82E66C1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1D2C-5EC3-4772-BA51-CB57E47F32EA}" type="datetimeFigureOut">
              <a:rPr lang="ru-KZ" smtClean="0"/>
              <a:t>08/20/2024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BAE948-71B3-3151-7CD9-8B8C05CB7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46F18A-345A-8463-6145-28F71D068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53F26-673C-40D1-8B51-368BB17FDDB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94807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929917-B671-B401-F84E-AEECD6FC5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96921E9-B4ED-B249-D00E-3168563B32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DF81B4-5534-828B-6E67-3AD95AA21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B0393C-13A5-DB2E-BB17-75545D9E0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1D2C-5EC3-4772-BA51-CB57E47F32EA}" type="datetimeFigureOut">
              <a:rPr lang="ru-KZ" smtClean="0"/>
              <a:t>08/20/2024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0544F8-9B2D-D793-58D4-B9DAE5435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9B492E-7440-158F-9F11-43D78CA2D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53F26-673C-40D1-8B51-368BB17FDDB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45920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5128A9-11DF-5B8B-FB46-AB1970C21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942DCF-FFA3-92A1-1578-880C37F60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D8300C-DCFB-A739-CE03-9738B93F75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F1D2C-5EC3-4772-BA51-CB57E47F32EA}" type="datetimeFigureOut">
              <a:rPr lang="ru-KZ" smtClean="0"/>
              <a:t>08/20/2024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6259C8-5552-AB51-045A-916430117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F46A15-C66C-E0BB-CE8E-6D39D5730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53F26-673C-40D1-8B51-368BB17FDDB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90464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0"/>
            <a:ext cx="12166145" cy="6858000"/>
          </a:xfrm>
          <a:prstGeom prst="rect">
            <a:avLst/>
          </a:prstGeom>
          <a:solidFill>
            <a:schemeClr val="accent5">
              <a:lumMod val="50000"/>
              <a:alpha val="9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mbria" panose="020405030504060302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106984" y="0"/>
            <a:ext cx="0" cy="685800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69" y="321119"/>
            <a:ext cx="920663" cy="69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A59E2387-1766-4C44-9023-EA6EC95F2CBA}"/>
              </a:ext>
            </a:extLst>
          </p:cNvPr>
          <p:cNvSpPr txBox="1">
            <a:spLocks/>
          </p:cNvSpPr>
          <p:nvPr/>
        </p:nvSpPr>
        <p:spPr>
          <a:xfrm>
            <a:off x="5305408" y="6331030"/>
            <a:ext cx="1581185" cy="526970"/>
          </a:xfrm>
          <a:prstGeom prst="rect">
            <a:avLst/>
          </a:prstGeom>
        </p:spPr>
        <p:txBody>
          <a:bodyPr vert="horz" lIns="68580" tIns="34291" rIns="68580" bIns="3429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800" b="1" dirty="0" smtClean="0">
                <a:solidFill>
                  <a:schemeClr val="bg1"/>
                </a:solidFill>
                <a:latin typeface="Cambria" panose="02040503050406030204" pitchFamily="18" charset="0"/>
                <a:cs typeface="Segoe UI" panose="020B0502040204020203" pitchFamily="34" charset="0"/>
              </a:rPr>
              <a:t>2024 </a:t>
            </a:r>
            <a:r>
              <a:rPr lang="ru-RU" sz="1800" b="1" dirty="0" err="1">
                <a:solidFill>
                  <a:schemeClr val="bg1"/>
                </a:solidFill>
                <a:latin typeface="Cambria" panose="02040503050406030204" pitchFamily="18" charset="0"/>
                <a:cs typeface="Segoe UI" panose="020B0502040204020203" pitchFamily="34" charset="0"/>
              </a:rPr>
              <a:t>жыл</a:t>
            </a:r>
            <a:endParaRPr lang="ru-RU" sz="1800" b="1" dirty="0">
              <a:solidFill>
                <a:schemeClr val="bg1"/>
              </a:solidFill>
              <a:latin typeface="Cambria" panose="02040503050406030204" pitchFamily="18" charset="0"/>
              <a:cs typeface="Segoe UI" panose="020B0502040204020203" pitchFamily="34" charset="0"/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A59E2387-1766-4C44-9023-EA6EC95F2CBA}"/>
              </a:ext>
            </a:extLst>
          </p:cNvPr>
          <p:cNvSpPr txBox="1">
            <a:spLocks/>
          </p:cNvSpPr>
          <p:nvPr/>
        </p:nvSpPr>
        <p:spPr>
          <a:xfrm>
            <a:off x="2908453" y="2434438"/>
            <a:ext cx="6375095" cy="103293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kk-KZ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«АҚТӨБЕ ОБЛЫСЫНЫҢ </a:t>
            </a:r>
            <a:endParaRPr lang="kk-KZ" sz="2400" b="1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r>
              <a:rPr lang="kk-KZ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14 </a:t>
            </a:r>
            <a:r>
              <a:rPr lang="kk-KZ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НЫСАНАЛЫ МЕКТЕПТЕРІН ДАМЫТУ» ЖОБАСЫ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4335556" y="3545875"/>
            <a:ext cx="4240345" cy="89210"/>
            <a:chOff x="4405504" y="1134258"/>
            <a:chExt cx="4240345" cy="89210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>
              <a:off x="4812849" y="1178863"/>
              <a:ext cx="350594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4405504" y="1134258"/>
              <a:ext cx="4240345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5105010" y="1223468"/>
              <a:ext cx="284133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9101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77561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252296" y="131266"/>
            <a:ext cx="617876" cy="480356"/>
            <a:chOff x="191593" y="91143"/>
            <a:chExt cx="617876" cy="480356"/>
          </a:xfrm>
        </p:grpSpPr>
        <p:sp>
          <p:nvSpPr>
            <p:cNvPr id="19" name="Овал 18"/>
            <p:cNvSpPr/>
            <p:nvPr/>
          </p:nvSpPr>
          <p:spPr>
            <a:xfrm>
              <a:off x="364331" y="111918"/>
              <a:ext cx="357188" cy="3095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593" y="91143"/>
              <a:ext cx="617876" cy="480356"/>
            </a:xfrm>
            <a:prstGeom prst="rect">
              <a:avLst/>
            </a:prstGeom>
          </p:spPr>
        </p:pic>
      </p:grpSp>
      <p:cxnSp>
        <p:nvCxnSpPr>
          <p:cNvPr id="25" name="Прямая соединительная линия 24"/>
          <p:cNvCxnSpPr/>
          <p:nvPr/>
        </p:nvCxnSpPr>
        <p:spPr>
          <a:xfrm flipH="1">
            <a:off x="984588" y="-69392"/>
            <a:ext cx="457200" cy="9144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1441789" y="190074"/>
            <a:ext cx="92668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НЫСАНАЛЫ МЕКТЕПТЕР БОЙЫНША АҚПАРАТ</a:t>
            </a:r>
            <a:endParaRPr lang="kk-KZ" sz="16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180044"/>
              </p:ext>
            </p:extLst>
          </p:nvPr>
        </p:nvGraphicFramePr>
        <p:xfrm>
          <a:off x="425033" y="1184634"/>
          <a:ext cx="11407845" cy="5351968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35458">
                  <a:extLst>
                    <a:ext uri="{9D8B030D-6E8A-4147-A177-3AD203B41FA5}">
                      <a16:colId xmlns:a16="http://schemas.microsoft.com/office/drawing/2014/main" val="4078975831"/>
                    </a:ext>
                  </a:extLst>
                </a:gridCol>
                <a:gridCol w="4227680">
                  <a:extLst>
                    <a:ext uri="{9D8B030D-6E8A-4147-A177-3AD203B41FA5}">
                      <a16:colId xmlns:a16="http://schemas.microsoft.com/office/drawing/2014/main" val="2446338104"/>
                    </a:ext>
                  </a:extLst>
                </a:gridCol>
                <a:gridCol w="2281569">
                  <a:extLst>
                    <a:ext uri="{9D8B030D-6E8A-4147-A177-3AD203B41FA5}">
                      <a16:colId xmlns:a16="http://schemas.microsoft.com/office/drawing/2014/main" val="928497400"/>
                    </a:ext>
                  </a:extLst>
                </a:gridCol>
                <a:gridCol w="2281569">
                  <a:extLst>
                    <a:ext uri="{9D8B030D-6E8A-4147-A177-3AD203B41FA5}">
                      <a16:colId xmlns:a16="http://schemas.microsoft.com/office/drawing/2014/main" val="856107127"/>
                    </a:ext>
                  </a:extLst>
                </a:gridCol>
                <a:gridCol w="2281569">
                  <a:extLst>
                    <a:ext uri="{9D8B030D-6E8A-4147-A177-3AD203B41FA5}">
                      <a16:colId xmlns:a16="http://schemas.microsoft.com/office/drawing/2014/main" val="1093370638"/>
                    </a:ext>
                  </a:extLst>
                </a:gridCol>
              </a:tblGrid>
              <a:tr h="25005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№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435" marR="53435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Мектеп атауы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435" marR="53435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Педагог саны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435" marR="53435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Тіркелгені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435" marR="53435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Қамтылғаны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435" marR="53435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744027"/>
                  </a:ext>
                </a:extLst>
              </a:tr>
              <a:tr h="40626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435" marR="53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“Ақтөбе қаласының №5 жалпы білім беретін орта мектеп”КММ 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435" marR="53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68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435" marR="53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68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435" marR="53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68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435" marR="53435" marT="0" marB="0"/>
                </a:tc>
                <a:extLst>
                  <a:ext uri="{0D108BD9-81ED-4DB2-BD59-A6C34878D82A}">
                    <a16:rowId xmlns:a16="http://schemas.microsoft.com/office/drawing/2014/main" val="168110303"/>
                  </a:ext>
                </a:extLst>
              </a:tr>
              <a:tr h="25005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435" marR="53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“Облыстық санаторлық мектеп-интернат”КММ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435" marR="53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435" marR="53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435" marR="53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435" marR="53435" marT="0" marB="0"/>
                </a:tc>
                <a:extLst>
                  <a:ext uri="{0D108BD9-81ED-4DB2-BD59-A6C34878D82A}">
                    <a16:rowId xmlns:a16="http://schemas.microsoft.com/office/drawing/2014/main" val="3295122401"/>
                  </a:ext>
                </a:extLst>
              </a:tr>
              <a:tr h="25005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435" marR="53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№3 Қарауылкелді орта мектебі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435" marR="53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47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435" marR="53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32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435" marR="53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32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435" marR="53435" marT="0" marB="0"/>
                </a:tc>
                <a:extLst>
                  <a:ext uri="{0D108BD9-81ED-4DB2-BD59-A6C34878D82A}">
                    <a16:rowId xmlns:a16="http://schemas.microsoft.com/office/drawing/2014/main" val="1335711899"/>
                  </a:ext>
                </a:extLst>
              </a:tr>
              <a:tr h="25005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435" marR="53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№16 ОМ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435" marR="53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82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435" marR="53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72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435" marR="53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72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435" marR="53435" marT="0" marB="0"/>
                </a:tc>
                <a:extLst>
                  <a:ext uri="{0D108BD9-81ED-4DB2-BD59-A6C34878D82A}">
                    <a16:rowId xmlns:a16="http://schemas.microsoft.com/office/drawing/2014/main" val="1174311714"/>
                  </a:ext>
                </a:extLst>
              </a:tr>
              <a:tr h="25005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435" marR="53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“28 ОМ “ КММ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435" marR="53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78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435" marR="53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50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435" marR="53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50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435" marR="53435" marT="0" marB="0"/>
                </a:tc>
                <a:extLst>
                  <a:ext uri="{0D108BD9-81ED-4DB2-BD59-A6C34878D82A}">
                    <a16:rowId xmlns:a16="http://schemas.microsoft.com/office/drawing/2014/main" val="4043938482"/>
                  </a:ext>
                </a:extLst>
              </a:tr>
              <a:tr h="59746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435" marR="53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’’№36 қазақ орта мектебі’’КММ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435" marR="53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109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435" marR="53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109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435" marR="53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109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435" marR="53435" marT="0" marB="0"/>
                </a:tc>
                <a:extLst>
                  <a:ext uri="{0D108BD9-81ED-4DB2-BD59-A6C34878D82A}">
                    <a16:rowId xmlns:a16="http://schemas.microsoft.com/office/drawing/2014/main" val="77052873"/>
                  </a:ext>
                </a:extLst>
              </a:tr>
              <a:tr h="25005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435" marR="53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“№1 орта мектеп”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435" marR="53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118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435" marR="53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69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435" marR="53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69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435" marR="53435" marT="0" marB="0"/>
                </a:tc>
                <a:extLst>
                  <a:ext uri="{0D108BD9-81ED-4DB2-BD59-A6C34878D82A}">
                    <a16:rowId xmlns:a16="http://schemas.microsoft.com/office/drawing/2014/main" val="2804512715"/>
                  </a:ext>
                </a:extLst>
              </a:tr>
              <a:tr h="25005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435" marR="53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№53 ЖББОМ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435" marR="53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162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435" marR="53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124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435" marR="53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124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435" marR="53435" marT="0" marB="0"/>
                </a:tc>
                <a:extLst>
                  <a:ext uri="{0D108BD9-81ED-4DB2-BD59-A6C34878D82A}">
                    <a16:rowId xmlns:a16="http://schemas.microsoft.com/office/drawing/2014/main" val="662574267"/>
                  </a:ext>
                </a:extLst>
              </a:tr>
              <a:tr h="100020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435" marR="53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“Ақжар орта мектебі” КММ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435" marR="53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44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435" marR="53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46 (1- жұмыстан шықты, 1 - декреттік демалысқа кетті)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435" marR="53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44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435" marR="53435" marT="0" marB="0"/>
                </a:tc>
                <a:extLst>
                  <a:ext uri="{0D108BD9-81ED-4DB2-BD59-A6C34878D82A}">
                    <a16:rowId xmlns:a16="http://schemas.microsoft.com/office/drawing/2014/main" val="3557757318"/>
                  </a:ext>
                </a:extLst>
              </a:tr>
              <a:tr h="59746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435" marR="53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№26 Орта мектеб КММ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435" marR="53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108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435" marR="53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68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435" marR="53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68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435" marR="53435" marT="0" marB="0"/>
                </a:tc>
                <a:extLst>
                  <a:ext uri="{0D108BD9-81ED-4DB2-BD59-A6C34878D82A}">
                    <a16:rowId xmlns:a16="http://schemas.microsoft.com/office/drawing/2014/main" val="176010743"/>
                  </a:ext>
                </a:extLst>
              </a:tr>
              <a:tr h="25005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435" marR="53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Ә.Марғұлан атындағы №71 ЖББОМ КММ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435" marR="53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104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435" marR="53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86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435" marR="53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86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435" marR="53435" marT="0" marB="0"/>
                </a:tc>
                <a:extLst>
                  <a:ext uri="{0D108BD9-81ED-4DB2-BD59-A6C34878D82A}">
                    <a16:rowId xmlns:a16="http://schemas.microsoft.com/office/drawing/2014/main" val="1042736478"/>
                  </a:ext>
                </a:extLst>
              </a:tr>
              <a:tr h="25005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435" marR="53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435" marR="53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435" marR="53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435" marR="53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435" marR="53435" marT="0" marB="0"/>
                </a:tc>
                <a:extLst>
                  <a:ext uri="{0D108BD9-81ED-4DB2-BD59-A6C34878D82A}">
                    <a16:rowId xmlns:a16="http://schemas.microsoft.com/office/drawing/2014/main" val="2435855568"/>
                  </a:ext>
                </a:extLst>
              </a:tr>
              <a:tr h="25005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435" marR="53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435" marR="53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435" marR="53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435" marR="53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435" marR="53435" marT="0" marB="0"/>
                </a:tc>
                <a:extLst>
                  <a:ext uri="{0D108BD9-81ED-4DB2-BD59-A6C34878D82A}">
                    <a16:rowId xmlns:a16="http://schemas.microsoft.com/office/drawing/2014/main" val="450278689"/>
                  </a:ext>
                </a:extLst>
              </a:tr>
              <a:tr h="25005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435" marR="53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435" marR="53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435" marR="53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435" marR="53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3435" marR="53435" marT="0" marB="0"/>
                </a:tc>
                <a:extLst>
                  <a:ext uri="{0D108BD9-81ED-4DB2-BD59-A6C34878D82A}">
                    <a16:rowId xmlns:a16="http://schemas.microsoft.com/office/drawing/2014/main" val="2241203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477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77561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252296" y="131266"/>
            <a:ext cx="617876" cy="480356"/>
            <a:chOff x="191593" y="91143"/>
            <a:chExt cx="617876" cy="480356"/>
          </a:xfrm>
        </p:grpSpPr>
        <p:sp>
          <p:nvSpPr>
            <p:cNvPr id="19" name="Овал 18"/>
            <p:cNvSpPr/>
            <p:nvPr/>
          </p:nvSpPr>
          <p:spPr>
            <a:xfrm>
              <a:off x="364331" y="111918"/>
              <a:ext cx="357188" cy="3095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593" y="91143"/>
              <a:ext cx="617876" cy="480356"/>
            </a:xfrm>
            <a:prstGeom prst="rect">
              <a:avLst/>
            </a:prstGeom>
          </p:spPr>
        </p:pic>
      </p:grpSp>
      <p:cxnSp>
        <p:nvCxnSpPr>
          <p:cNvPr id="25" name="Прямая соединительная линия 24"/>
          <p:cNvCxnSpPr/>
          <p:nvPr/>
        </p:nvCxnSpPr>
        <p:spPr>
          <a:xfrm flipH="1">
            <a:off x="984588" y="-69392"/>
            <a:ext cx="457200" cy="9144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1441789" y="132096"/>
            <a:ext cx="92668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АҚТӨБЕ ОБЛЫСЫ БОЙЫНША ЖОБАЛЫҚ КЕҢСЕНІҢ </a:t>
            </a:r>
          </a:p>
          <a:p>
            <a:pPr algn="ctr"/>
            <a:r>
              <a:rPr lang="kk-KZ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ЖҰМЫСЫНА ЖАУАПТЫ ҚЫЗМЕТКЕРЛЕРІ   </a:t>
            </a:r>
            <a:endParaRPr lang="kk-KZ" sz="16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848299" y="4285562"/>
            <a:ext cx="2787267" cy="749146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702365" y="4285562"/>
            <a:ext cx="2787267" cy="749146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8730339" y="4285562"/>
            <a:ext cx="2787267" cy="749146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48299" y="5431316"/>
            <a:ext cx="27093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000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Ақтөбе облысы </a:t>
            </a:r>
          </a:p>
          <a:p>
            <a:pPr algn="ctr"/>
            <a:r>
              <a:rPr lang="kk-KZ" sz="2000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әкімінің орынбасары 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45777" y="5431316"/>
            <a:ext cx="27783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000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Ақтөбе облысы </a:t>
            </a:r>
          </a:p>
          <a:p>
            <a:pPr algn="ctr"/>
            <a:r>
              <a:rPr lang="kk-KZ" sz="20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</a:t>
            </a:r>
            <a:r>
              <a:rPr lang="kk-KZ" sz="2000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ілім басқармасының </a:t>
            </a:r>
          </a:p>
          <a:p>
            <a:pPr algn="ctr"/>
            <a:r>
              <a:rPr lang="kk-KZ" sz="2000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басшы орынбасары 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51727" y="5431316"/>
            <a:ext cx="36666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000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Ақтөбе облыстық</a:t>
            </a:r>
          </a:p>
          <a:p>
            <a:pPr algn="ctr"/>
            <a:r>
              <a:rPr lang="kk-KZ" sz="2000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әдістемелік орталығы</a:t>
            </a:r>
          </a:p>
          <a:p>
            <a:pPr algn="ctr"/>
            <a:r>
              <a:rPr lang="kk-KZ" sz="2000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директорының орынбасары  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9088" y="4336969"/>
            <a:ext cx="26256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Батырхан </a:t>
            </a:r>
          </a:p>
          <a:p>
            <a:pPr algn="ctr"/>
            <a:r>
              <a:rPr lang="kk-KZ" sz="20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Жолдас Нурланұлы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795482" y="4285562"/>
            <a:ext cx="26941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Бертлеуова </a:t>
            </a:r>
          </a:p>
          <a:p>
            <a:pPr algn="ctr"/>
            <a:r>
              <a:rPr lang="kk-KZ" sz="20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Нұргүл </a:t>
            </a:r>
            <a:r>
              <a:rPr lang="kk-KZ" sz="20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Лескенқызы</a:t>
            </a:r>
            <a:endParaRPr lang="kk-KZ" sz="20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811128" y="4306192"/>
            <a:ext cx="26256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Жалғас </a:t>
            </a:r>
            <a:r>
              <a:rPr lang="kk-KZ" sz="20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Нұрлыгүл Жалғасқызы</a:t>
            </a:r>
            <a:endParaRPr lang="kk-KZ" sz="20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3"/>
          <a:srcRect l="22789" t="15323" r="17061" b="23569"/>
          <a:stretch/>
        </p:blipFill>
        <p:spPr>
          <a:xfrm>
            <a:off x="1103353" y="1607666"/>
            <a:ext cx="2355398" cy="2391064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4"/>
          <a:srcRect l="35062" t="11288" r="7943" b="20286"/>
          <a:stretch/>
        </p:blipFill>
        <p:spPr>
          <a:xfrm>
            <a:off x="4789963" y="1571426"/>
            <a:ext cx="2689953" cy="2427304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5"/>
          <a:srcRect l="19846" t="11033" r="30769" b="25754"/>
          <a:stretch/>
        </p:blipFill>
        <p:spPr>
          <a:xfrm>
            <a:off x="8730339" y="1627039"/>
            <a:ext cx="2521923" cy="2371691"/>
          </a:xfrm>
          <a:prstGeom prst="ellipse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52580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1651397" y="5137191"/>
            <a:ext cx="2291508" cy="63585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kk-KZ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Жубаева Светлана Онайевна</a:t>
            </a:r>
          </a:p>
          <a:p>
            <a:pPr algn="ctr"/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+7-701-326-9842</a:t>
            </a:r>
          </a:p>
          <a:p>
            <a:pPr algn="ctr"/>
            <a:endParaRPr lang="ru-RU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2192000" cy="77561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252296" y="131266"/>
            <a:ext cx="617876" cy="480356"/>
            <a:chOff x="191593" y="91143"/>
            <a:chExt cx="617876" cy="480356"/>
          </a:xfrm>
        </p:grpSpPr>
        <p:sp>
          <p:nvSpPr>
            <p:cNvPr id="19" name="Овал 18"/>
            <p:cNvSpPr/>
            <p:nvPr/>
          </p:nvSpPr>
          <p:spPr>
            <a:xfrm>
              <a:off x="364331" y="111918"/>
              <a:ext cx="357188" cy="3095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593" y="91143"/>
              <a:ext cx="617876" cy="480356"/>
            </a:xfrm>
            <a:prstGeom prst="rect">
              <a:avLst/>
            </a:prstGeom>
          </p:spPr>
        </p:pic>
      </p:grpSp>
      <p:cxnSp>
        <p:nvCxnSpPr>
          <p:cNvPr id="25" name="Прямая соединительная линия 24"/>
          <p:cNvCxnSpPr/>
          <p:nvPr/>
        </p:nvCxnSpPr>
        <p:spPr>
          <a:xfrm flipH="1">
            <a:off x="984588" y="-69392"/>
            <a:ext cx="457200" cy="9144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1441789" y="132096"/>
            <a:ext cx="92668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АҚТӨБЕ ОБЛЫСЫ БОЙЫНША ЖОБАЛЫҚ КЕҢСЕНІҢ </a:t>
            </a:r>
          </a:p>
          <a:p>
            <a:pPr algn="ctr"/>
            <a:r>
              <a:rPr lang="kk-KZ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ЖҰМЫСЫНА ЖАУАПТЫ ҚЫЗМЕТКЕРЛЕРІ   </a:t>
            </a:r>
            <a:endParaRPr lang="kk-KZ" sz="16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597453" y="862205"/>
            <a:ext cx="2291508" cy="22254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054907" y="862205"/>
            <a:ext cx="2291508" cy="22254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490331" y="862205"/>
            <a:ext cx="2291508" cy="22254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70580" y="819036"/>
            <a:ext cx="13994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ҮЙЛЕСТІРУШІ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490460" y="845059"/>
            <a:ext cx="13994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ҮЙЛЕСТІРУШІ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982655" y="836953"/>
            <a:ext cx="13994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ҮЙЛЕСТІРУШІ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06065" y="1992226"/>
            <a:ext cx="2291508" cy="63585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kk-KZ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Жубаева Светлана Онайевна</a:t>
            </a:r>
          </a:p>
          <a:p>
            <a:pPr algn="ctr"/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+7-701-326-9842</a:t>
            </a:r>
          </a:p>
          <a:p>
            <a:pPr algn="ctr"/>
            <a:endParaRPr lang="ru-RU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054907" y="2040348"/>
            <a:ext cx="2291508" cy="58773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1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kk-KZ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Куразова Куралай Ильясовна</a:t>
            </a:r>
          </a:p>
          <a:p>
            <a:pPr algn="ctr"/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+7-771-768-1050</a:t>
            </a:r>
          </a:p>
          <a:p>
            <a:pPr algn="ctr"/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8498943" y="2066990"/>
            <a:ext cx="2291508" cy="56109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1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kk-KZ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Раисова Мирамгуль Амангельдиновна</a:t>
            </a:r>
          </a:p>
          <a:p>
            <a:pPr algn="ctr"/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+7-771-185-4501</a:t>
            </a:r>
          </a:p>
          <a:p>
            <a:pPr algn="ctr"/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642785" y="3157410"/>
            <a:ext cx="22008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Облыстық әдістемелік орталығының</a:t>
            </a:r>
          </a:p>
          <a:p>
            <a:pPr algn="ctr"/>
            <a:r>
              <a:rPr lang="kk-KZ" sz="1400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бөлім басшысы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054907" y="3162101"/>
            <a:ext cx="2200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Облыстық әдістемелік орталығының әдіскері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469630" y="3157410"/>
            <a:ext cx="2200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Облыстық әдістемелік орталығының әдіскері</a:t>
            </a:r>
          </a:p>
        </p:txBody>
      </p:sp>
      <p:sp>
        <p:nvSpPr>
          <p:cNvPr id="132" name="Скругленный прямоугольник 131"/>
          <p:cNvSpPr/>
          <p:nvPr/>
        </p:nvSpPr>
        <p:spPr>
          <a:xfrm>
            <a:off x="1642785" y="3979867"/>
            <a:ext cx="2291508" cy="22254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Скругленный прямоугольник 132"/>
          <p:cNvSpPr/>
          <p:nvPr/>
        </p:nvSpPr>
        <p:spPr>
          <a:xfrm>
            <a:off x="5100239" y="3979867"/>
            <a:ext cx="2291508" cy="22254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Скругленный прямоугольник 133"/>
          <p:cNvSpPr/>
          <p:nvPr/>
        </p:nvSpPr>
        <p:spPr>
          <a:xfrm>
            <a:off x="8535663" y="3979867"/>
            <a:ext cx="2291508" cy="22254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TextBox 137"/>
          <p:cNvSpPr txBox="1"/>
          <p:nvPr/>
        </p:nvSpPr>
        <p:spPr>
          <a:xfrm>
            <a:off x="2181986" y="3956860"/>
            <a:ext cx="13994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ҮЙЛЕСТІРУШІ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5535792" y="3962721"/>
            <a:ext cx="13994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ҮЙЛЕСТІРУШІ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9027987" y="3954615"/>
            <a:ext cx="13994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ҮЙЛЕСТІРУШІ</a:t>
            </a:r>
          </a:p>
        </p:txBody>
      </p:sp>
      <p:sp>
        <p:nvSpPr>
          <p:cNvPr id="141" name="Прямоугольник 140"/>
          <p:cNvSpPr/>
          <p:nvPr/>
        </p:nvSpPr>
        <p:spPr>
          <a:xfrm>
            <a:off x="1642785" y="5137191"/>
            <a:ext cx="2291508" cy="63585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1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kk-KZ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Көшербаев Әлібек Арнауытұлы</a:t>
            </a:r>
          </a:p>
          <a:p>
            <a:pPr algn="ctr"/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+7-777-158-9895</a:t>
            </a:r>
          </a:p>
          <a:p>
            <a:pPr algn="ctr"/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5100239" y="5158010"/>
            <a:ext cx="2291508" cy="61503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1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kk-KZ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Асан Дина </a:t>
            </a:r>
          </a:p>
          <a:p>
            <a:pPr algn="ctr"/>
            <a:r>
              <a:rPr lang="kk-KZ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Нурлановна</a:t>
            </a:r>
          </a:p>
          <a:p>
            <a:pPr algn="ctr"/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+7-778-934-7181</a:t>
            </a:r>
          </a:p>
          <a:p>
            <a:pPr algn="ctr"/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8544275" y="5184652"/>
            <a:ext cx="2291508" cy="59585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1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kk-KZ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Ақылбаева Алтынай Айбекқызы</a:t>
            </a:r>
          </a:p>
          <a:p>
            <a:pPr algn="ctr"/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+7-778-153-1694</a:t>
            </a:r>
          </a:p>
          <a:p>
            <a:pPr algn="ctr"/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1688117" y="6275072"/>
            <a:ext cx="2200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Облыстық әдістемелік орталығының әдіскері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5100239" y="6279763"/>
            <a:ext cx="2200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Облыстық әдістемелік орталығының әдіскері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8514962" y="6275072"/>
            <a:ext cx="2200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Облыстық әдістемелік орталығының әдіскері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4"/>
          <a:stretch/>
        </p:blipFill>
        <p:spPr>
          <a:xfrm>
            <a:off x="2378644" y="1183887"/>
            <a:ext cx="894636" cy="765845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0" t="26023" r="13232" b="10041"/>
          <a:stretch/>
        </p:blipFill>
        <p:spPr>
          <a:xfrm>
            <a:off x="5783699" y="1122043"/>
            <a:ext cx="859315" cy="827689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5" t="29720" r="14095" b="34935"/>
          <a:stretch/>
        </p:blipFill>
        <p:spPr>
          <a:xfrm>
            <a:off x="9253218" y="1134992"/>
            <a:ext cx="881936" cy="786664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21" r="58639" b="41291"/>
          <a:stretch/>
        </p:blipFill>
        <p:spPr>
          <a:xfrm>
            <a:off x="2378644" y="4271755"/>
            <a:ext cx="816248" cy="807064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1" t="32129" r="8399" b="31566"/>
          <a:stretch/>
        </p:blipFill>
        <p:spPr>
          <a:xfrm>
            <a:off x="5843897" y="4270498"/>
            <a:ext cx="854198" cy="808321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7" t="13333" r="12657" b="21767"/>
          <a:stretch/>
        </p:blipFill>
        <p:spPr>
          <a:xfrm>
            <a:off x="9302360" y="4317470"/>
            <a:ext cx="850673" cy="825932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44" name="TextBox 43"/>
          <p:cNvSpPr txBox="1"/>
          <p:nvPr/>
        </p:nvSpPr>
        <p:spPr>
          <a:xfrm>
            <a:off x="1688117" y="2575740"/>
            <a:ext cx="22008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0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Ақтөбе қаласы </a:t>
            </a:r>
          </a:p>
          <a:p>
            <a:pPr algn="ctr"/>
            <a:r>
              <a:rPr lang="kk-KZ" sz="10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№5 ОМ, №12, Ә.Марғұлан    </a:t>
            </a:r>
          </a:p>
          <a:p>
            <a:pPr algn="ctr"/>
            <a:r>
              <a:rPr lang="kk-KZ" sz="10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атындағы №71 ОМ</a:t>
            </a:r>
            <a:endParaRPr lang="ru-RU" sz="10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135528" y="2582434"/>
            <a:ext cx="21999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0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Алға ауданы №1 МБ, Байғанин ауданы  №3 Қарауылкелді  ОМ, Хромтау ауданы </a:t>
            </a:r>
            <a:r>
              <a:rPr lang="kk-KZ" sz="10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</a:t>
            </a:r>
            <a:r>
              <a:rPr lang="kk-KZ" sz="10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қжар ОМ</a:t>
            </a:r>
            <a:endParaRPr lang="ru-RU" sz="10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490331" y="2608892"/>
            <a:ext cx="2300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0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Ақтөбе қаласы, </a:t>
            </a:r>
          </a:p>
          <a:p>
            <a:pPr algn="ctr"/>
            <a:r>
              <a:rPr lang="kk-KZ" sz="10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Облыстық санаторлық  </a:t>
            </a:r>
          </a:p>
          <a:p>
            <a:pPr algn="ctr"/>
            <a:r>
              <a:rPr lang="kk-KZ" sz="10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мектеп-интернат</a:t>
            </a:r>
            <a:endParaRPr lang="ru-RU" sz="10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651397" y="5780507"/>
            <a:ext cx="2282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0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Ақтөбе қаласы, </a:t>
            </a:r>
          </a:p>
          <a:p>
            <a:pPr algn="ctr"/>
            <a:r>
              <a:rPr lang="kk-KZ" sz="10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№1  ОМ, №28 ОМ</a:t>
            </a:r>
            <a:endParaRPr lang="ru-RU" sz="10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104545" y="5781949"/>
            <a:ext cx="2282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0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Ақтөбе қаласы, </a:t>
            </a:r>
          </a:p>
          <a:p>
            <a:pPr algn="ctr"/>
            <a:r>
              <a:rPr lang="kk-KZ" sz="10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№36  ОМ, №16 ОМ. №26 ОМ</a:t>
            </a:r>
            <a:endParaRPr lang="ru-RU" sz="10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535663" y="5708083"/>
            <a:ext cx="22828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0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Ақтөбе қаласы, </a:t>
            </a:r>
          </a:p>
          <a:p>
            <a:pPr algn="ctr"/>
            <a:r>
              <a:rPr lang="kk-KZ" sz="10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М.Арын атындағы </a:t>
            </a:r>
          </a:p>
          <a:p>
            <a:pPr algn="ctr"/>
            <a:r>
              <a:rPr lang="kk-KZ" sz="10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Қарғалы ҚОМ, №53 ОМ</a:t>
            </a:r>
            <a:endParaRPr lang="ru-RU" sz="10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52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77561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252296" y="131266"/>
            <a:ext cx="617876" cy="480356"/>
            <a:chOff x="191593" y="91143"/>
            <a:chExt cx="617876" cy="480356"/>
          </a:xfrm>
        </p:grpSpPr>
        <p:sp>
          <p:nvSpPr>
            <p:cNvPr id="19" name="Овал 18"/>
            <p:cNvSpPr/>
            <p:nvPr/>
          </p:nvSpPr>
          <p:spPr>
            <a:xfrm>
              <a:off x="364331" y="111918"/>
              <a:ext cx="357188" cy="3095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593" y="91143"/>
              <a:ext cx="617876" cy="480356"/>
            </a:xfrm>
            <a:prstGeom prst="rect">
              <a:avLst/>
            </a:prstGeom>
          </p:spPr>
        </p:pic>
      </p:grpSp>
      <p:cxnSp>
        <p:nvCxnSpPr>
          <p:cNvPr id="25" name="Прямая соединительная линия 24"/>
          <p:cNvCxnSpPr/>
          <p:nvPr/>
        </p:nvCxnSpPr>
        <p:spPr>
          <a:xfrm flipH="1">
            <a:off x="984588" y="-69392"/>
            <a:ext cx="457200" cy="9144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1441789" y="144809"/>
            <a:ext cx="92668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b="1" dirty="0">
                <a:solidFill>
                  <a:schemeClr val="bg1"/>
                </a:solidFill>
                <a:latin typeface="Cambria" panose="02040503050406030204" pitchFamily="18" charset="0"/>
              </a:rPr>
              <a:t>«НЫСАНАЛЫ» МЕКТЕПТЕРМЕН ЖҰМЫС ЖАСАЙТЫН</a:t>
            </a:r>
          </a:p>
          <a:p>
            <a:pPr algn="ctr"/>
            <a:r>
              <a:rPr lang="kk-KZ" sz="16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kk-KZ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ӘДІСКЕРЛЕР</a:t>
            </a:r>
            <a:endParaRPr lang="kk-KZ" sz="16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DC3243BF-355B-418A-946A-963CBD449D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365752"/>
              </p:ext>
            </p:extLst>
          </p:nvPr>
        </p:nvGraphicFramePr>
        <p:xfrm>
          <a:off x="1007932" y="1744111"/>
          <a:ext cx="9530302" cy="2827891"/>
        </p:xfrm>
        <a:graphic>
          <a:graphicData uri="http://schemas.openxmlformats.org/drawingml/2006/table">
            <a:tbl>
              <a:tblPr/>
              <a:tblGrid>
                <a:gridCol w="707487">
                  <a:extLst>
                    <a:ext uri="{9D8B030D-6E8A-4147-A177-3AD203B41FA5}">
                      <a16:colId xmlns:a16="http://schemas.microsoft.com/office/drawing/2014/main" val="3442309369"/>
                    </a:ext>
                  </a:extLst>
                </a:gridCol>
                <a:gridCol w="4416161">
                  <a:extLst>
                    <a:ext uri="{9D8B030D-6E8A-4147-A177-3AD203B41FA5}">
                      <a16:colId xmlns:a16="http://schemas.microsoft.com/office/drawing/2014/main" val="1403118839"/>
                    </a:ext>
                  </a:extLst>
                </a:gridCol>
                <a:gridCol w="2029733">
                  <a:extLst>
                    <a:ext uri="{9D8B030D-6E8A-4147-A177-3AD203B41FA5}">
                      <a16:colId xmlns:a16="http://schemas.microsoft.com/office/drawing/2014/main" val="3823917709"/>
                    </a:ext>
                  </a:extLst>
                </a:gridCol>
                <a:gridCol w="2376921">
                  <a:extLst>
                    <a:ext uri="{9D8B030D-6E8A-4147-A177-3AD203B41FA5}">
                      <a16:colId xmlns:a16="http://schemas.microsoft.com/office/drawing/2014/main" val="2032460237"/>
                    </a:ext>
                  </a:extLst>
                </a:gridCol>
              </a:tblGrid>
              <a:tr h="89794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/>
                          <a:sym typeface="Arial" panose="020B0604020202020204" pitchFamily="34" charset="0"/>
                        </a:rPr>
                        <a:t>№</a:t>
                      </a:r>
                    </a:p>
                  </a:txBody>
                  <a:tcPr marL="7287" marR="7287" marT="7287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Open Sans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Open Sans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Open Sans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/>
                          <a:sym typeface="Arial" panose="020B0604020202020204" pitchFamily="34" charset="0"/>
                        </a:rPr>
                        <a:t>Аудан/қала</a:t>
                      </a:r>
                      <a:endParaRPr kumimoji="0" lang="ru-RU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/>
                        <a:sym typeface="Arial" panose="020B0604020202020204" pitchFamily="34" charset="0"/>
                      </a:endParaRPr>
                    </a:p>
                  </a:txBody>
                  <a:tcPr marL="7287" marR="7287" marT="728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Open Sans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Open Sans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Open Sans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/>
                          <a:sym typeface="Arial" panose="020B0604020202020204" pitchFamily="34" charset="0"/>
                        </a:rPr>
                        <a:t>НМ саны</a:t>
                      </a:r>
                      <a:endParaRPr kumimoji="0" lang="ru-KZ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/>
                        <a:sym typeface="Arial" panose="020B0604020202020204" pitchFamily="34" charset="0"/>
                      </a:endParaRPr>
                    </a:p>
                  </a:txBody>
                  <a:tcPr marL="7287" marR="7287" marT="728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Open Sans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Open Sans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Open Sans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/>
                          <a:sym typeface="Arial" panose="020B0604020202020204" pitchFamily="34" charset="0"/>
                        </a:rPr>
                        <a:t>Әдіскерлер саны</a:t>
                      </a:r>
                      <a:endParaRPr kumimoji="0" lang="ru-RU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/>
                        <a:sym typeface="Arial" panose="020B0604020202020204" pitchFamily="34" charset="0"/>
                      </a:endParaRPr>
                    </a:p>
                  </a:txBody>
                  <a:tcPr marL="7287" marR="7287" marT="728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206424"/>
                  </a:ext>
                </a:extLst>
              </a:tr>
              <a:tr h="38269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Open Sans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Open Sans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Open Sans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/>
                          <a:sym typeface="Arial" panose="020B0604020202020204" pitchFamily="34" charset="0"/>
                        </a:rPr>
                        <a:t>1</a:t>
                      </a:r>
                    </a:p>
                  </a:txBody>
                  <a:tcPr marL="7287" marR="7287" marT="7287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 </a:t>
                      </a:r>
                      <a:r>
                        <a:rPr lang="ru-RU" sz="18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Ақтөбе</a:t>
                      </a:r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8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қаласы</a:t>
                      </a:r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380763"/>
                  </a:ext>
                </a:extLst>
              </a:tr>
              <a:tr h="39918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Open Sans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Open Sans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Open Sans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/>
                          <a:sym typeface="Arial" panose="020B0604020202020204" pitchFamily="34" charset="0"/>
                        </a:rPr>
                        <a:t>2</a:t>
                      </a:r>
                    </a:p>
                  </a:txBody>
                  <a:tcPr marL="7287" marR="7287" marT="728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 </a:t>
                      </a:r>
                      <a:r>
                        <a:rPr lang="ru-RU" sz="18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Алға</a:t>
                      </a:r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8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ауданы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396682"/>
                  </a:ext>
                </a:extLst>
              </a:tr>
              <a:tr h="38269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Open Sans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Open Sans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Open Sans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/>
                          <a:sym typeface="Arial" panose="020B0604020202020204" pitchFamily="34" charset="0"/>
                        </a:rPr>
                        <a:t>3</a:t>
                      </a:r>
                    </a:p>
                  </a:txBody>
                  <a:tcPr marL="7287" marR="7287" marT="728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 </a:t>
                      </a:r>
                      <a:r>
                        <a:rPr lang="ru-RU" sz="18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Байғанин</a:t>
                      </a:r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8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ауданы</a:t>
                      </a:r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144306"/>
                  </a:ext>
                </a:extLst>
              </a:tr>
              <a:tr h="38269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Open Sans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Open Sans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Open Sans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/>
                          <a:sym typeface="Arial" panose="020B0604020202020204" pitchFamily="34" charset="0"/>
                        </a:rPr>
                        <a:t>4</a:t>
                      </a:r>
                    </a:p>
                  </a:txBody>
                  <a:tcPr marL="7287" marR="7287" marT="728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 </a:t>
                      </a:r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Хромтау </a:t>
                      </a:r>
                      <a:r>
                        <a:rPr lang="ru-RU" sz="18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ауданы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9252080"/>
                  </a:ext>
                </a:extLst>
              </a:tr>
              <a:tr h="38269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Open Sans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Open Sans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Open Sans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7287" marR="7287" marT="7287" marB="0" anchor="ctr" horzOverflow="overflow">
                    <a:lnL>
                      <a:noFill/>
                    </a:lnL>
                    <a:lnR>
                      <a:noFill/>
                    </a:lnR>
                    <a:lnT w="0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Open Sans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Open Sans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Open Sans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/>
                          <a:sym typeface="Arial" panose="020B0604020202020204" pitchFamily="34" charset="0"/>
                        </a:rPr>
                        <a:t>БАРЛЫҒЫ</a:t>
                      </a:r>
                      <a:endParaRPr kumimoji="0" lang="ru-RU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/>
                        <a:sym typeface="Arial" panose="020B0604020202020204" pitchFamily="34" charset="0"/>
                      </a:endParaRPr>
                    </a:p>
                  </a:txBody>
                  <a:tcPr marL="7287" marR="7287" marT="728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Open Sans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Open Sans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Open Sans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/>
                          <a:sym typeface="Arial" panose="020B0604020202020204" pitchFamily="34" charset="0"/>
                        </a:rPr>
                        <a:t>14</a:t>
                      </a:r>
                      <a:endParaRPr kumimoji="0" lang="ru-RU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/>
                        <a:sym typeface="Arial" panose="020B0604020202020204" pitchFamily="34" charset="0"/>
                      </a:endParaRPr>
                    </a:p>
                  </a:txBody>
                  <a:tcPr marL="7613" marR="7613" marT="761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kk-KZ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/>
                        </a:rPr>
                        <a:t>6</a:t>
                      </a:r>
                      <a:endParaRPr kumimoji="0" lang="ru-KZ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743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777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77561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252296" y="131266"/>
            <a:ext cx="617876" cy="480356"/>
            <a:chOff x="191593" y="91143"/>
            <a:chExt cx="617876" cy="480356"/>
          </a:xfrm>
        </p:grpSpPr>
        <p:sp>
          <p:nvSpPr>
            <p:cNvPr id="19" name="Овал 18"/>
            <p:cNvSpPr/>
            <p:nvPr/>
          </p:nvSpPr>
          <p:spPr>
            <a:xfrm>
              <a:off x="364331" y="111918"/>
              <a:ext cx="357188" cy="3095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593" y="91143"/>
              <a:ext cx="617876" cy="480356"/>
            </a:xfrm>
            <a:prstGeom prst="rect">
              <a:avLst/>
            </a:prstGeom>
          </p:spPr>
        </p:pic>
      </p:grpSp>
      <p:cxnSp>
        <p:nvCxnSpPr>
          <p:cNvPr id="25" name="Прямая соединительная линия 24"/>
          <p:cNvCxnSpPr/>
          <p:nvPr/>
        </p:nvCxnSpPr>
        <p:spPr>
          <a:xfrm flipH="1">
            <a:off x="984588" y="-69392"/>
            <a:ext cx="457200" cy="9144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1441788" y="191043"/>
            <a:ext cx="92668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АҚТӨБЕ ОБЛЫСЫ БОЙЫНША </a:t>
            </a:r>
            <a:r>
              <a:rPr lang="kk-KZ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ЖОБАЛЫҚ </a:t>
            </a:r>
            <a:r>
              <a:rPr lang="kk-KZ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КЕҢСЕНІҢ </a:t>
            </a:r>
            <a:r>
              <a:rPr lang="kk-KZ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МАҚСАТТАРЫ</a:t>
            </a:r>
            <a:endParaRPr lang="kk-KZ" sz="16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038" y="1190776"/>
            <a:ext cx="576613" cy="43581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037" y="2215005"/>
            <a:ext cx="576613" cy="4358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036" y="3274909"/>
            <a:ext cx="576613" cy="43581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035" y="4484581"/>
            <a:ext cx="576613" cy="43581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035" y="5476347"/>
            <a:ext cx="576613" cy="435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46714" y="1074693"/>
            <a:ext cx="10199289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МАҚСАТТЫ МЕКТЕПТЕРДІҢ АҒЫМДАҒЫ ЖАҒДАЙЫН ТАЛДАУ ЖӘНЕ БАҒАЛАУ 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6641" y="1439017"/>
            <a:ext cx="1028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1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Оқу-тәрбие процесінде, басқаруда, кадрлармен қамтамасыз етуде, материалдық-техникалық базада (МТБ) және қаржыландыруда негізгі қажеттіліктерді анықтау  </a:t>
            </a:r>
            <a:endParaRPr lang="ru-RU" sz="1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46715" y="2116670"/>
            <a:ext cx="10199289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ӘРБІР МАҚСАТТЫ МЕКТЕП ҮШІН ЖЕКЕ ПОРТТЕРДІ ӘЗІРЛЕУ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75105" y="2508825"/>
            <a:ext cx="10270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1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Әр мектептің ағымдағы жағдайы туралы кешенді көзқарасты қалыптастыру үшін статискалық деректерді жинау және талдау</a:t>
            </a:r>
            <a:endParaRPr lang="ru-RU" sz="1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46715" y="3198633"/>
            <a:ext cx="10154253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КАДРЛЫҚ ӘЛЕУЕТТІ ҚОЛДАУ ЖӘНЕ ДАМЫТУ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01677" y="3567965"/>
            <a:ext cx="10199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1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Педагогтер пен мақсатты мектеп басшыларының кәсіби деңгейін бағалау және олардың біліктілігін арттыру бойынша іс-шараларды ұйымдастыру</a:t>
            </a:r>
            <a:endParaRPr lang="ru-RU" sz="1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46715" y="4381638"/>
            <a:ext cx="10154252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БІЛІМ БЕРУ НӘТИЖЕЛЕРІН ЖАҚСАРТУДЫ ҚАМТАМАСЫЗ ЕТУ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01677" y="4781023"/>
            <a:ext cx="8889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Мақсатты мектептерде оқушылардың үлгерімін жақсарту бойынша іс-шараларды әзірлеу және іске асыру </a:t>
            </a:r>
            <a:endParaRPr lang="ru-RU" sz="1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46715" y="5391067"/>
            <a:ext cx="10154252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ҚАУІПСІЗ ЖӘНЕ ҚОЛАЙЛЫ ОҚУ ОРТАСЫН ҚАМТАМАСЫЗ ЕТУ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01677" y="5745290"/>
            <a:ext cx="10199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1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Мектептердің материалдық-техникалық базасын бағалау және жақсарту, соның ішінде заманауи оқу материалдары мен технологияларына қол жеткізу және психологиялық климатты жақсарту </a:t>
            </a:r>
            <a:endParaRPr lang="ru-RU" sz="1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29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77561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252296" y="131266"/>
            <a:ext cx="617876" cy="480356"/>
            <a:chOff x="191593" y="91143"/>
            <a:chExt cx="617876" cy="480356"/>
          </a:xfrm>
        </p:grpSpPr>
        <p:sp>
          <p:nvSpPr>
            <p:cNvPr id="19" name="Овал 18"/>
            <p:cNvSpPr/>
            <p:nvPr/>
          </p:nvSpPr>
          <p:spPr>
            <a:xfrm>
              <a:off x="364331" y="111918"/>
              <a:ext cx="357188" cy="3095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593" y="91143"/>
              <a:ext cx="617876" cy="480356"/>
            </a:xfrm>
            <a:prstGeom prst="rect">
              <a:avLst/>
            </a:prstGeom>
          </p:spPr>
        </p:pic>
      </p:grpSp>
      <p:cxnSp>
        <p:nvCxnSpPr>
          <p:cNvPr id="25" name="Прямая соединительная линия 24"/>
          <p:cNvCxnSpPr/>
          <p:nvPr/>
        </p:nvCxnSpPr>
        <p:spPr>
          <a:xfrm flipH="1">
            <a:off x="984588" y="-69392"/>
            <a:ext cx="457200" cy="9144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1441788" y="212919"/>
            <a:ext cx="92668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АҚТӨБЕ ОБЛЫСЫ БОЙЫНША </a:t>
            </a:r>
            <a:r>
              <a:rPr lang="kk-KZ" sz="16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kk-KZ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ЖОБАЛЫҚ </a:t>
            </a:r>
            <a:r>
              <a:rPr lang="kk-KZ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КЕҢСЕНІҢ </a:t>
            </a:r>
            <a:r>
              <a:rPr lang="kk-KZ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МІНДЕТТЕРІ</a:t>
            </a:r>
            <a:endParaRPr lang="kk-KZ" sz="16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038" y="1190776"/>
            <a:ext cx="576613" cy="43581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037" y="2215005"/>
            <a:ext cx="576613" cy="4358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036" y="3274909"/>
            <a:ext cx="576613" cy="43581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035" y="4381940"/>
            <a:ext cx="576613" cy="43581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035" y="5476347"/>
            <a:ext cx="576613" cy="435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46714" y="1074693"/>
            <a:ext cx="10199289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ДЕРЕКТЕРДІ ЖИНАУ ЖӘНЕ БАҚЫЛАУ 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6641" y="1439017"/>
            <a:ext cx="1028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1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Оқу үлгерімі, сыртқы және ішкі бағалау нәтижелері, кадрлық қамтамасыз ету және МТБ сияқты нысаналы мектептердің негізгі көрсеткіштері бойынша сандық деректерді тұрақты жинау мен талдауды ұйымдастыру</a:t>
            </a:r>
            <a:endParaRPr lang="ru-RU" sz="1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46715" y="2116670"/>
            <a:ext cx="10199289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ҰСЫНЫСТАР МЕН ЖАҚСАРТУ ЖОСПАРЛАРЫН ӘЗІРЛЕУ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75105" y="2508825"/>
            <a:ext cx="10270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1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Анықталған мәселелерді шешуге және жақсарту мүмкіндіктерін іске асыруға бағытталған жеке портреттерді талдау негізінде әр мектепке арналған ұсыныстар мен іс-қимыл жоспарларын әзірлеу</a:t>
            </a:r>
            <a:endParaRPr lang="ru-RU" sz="1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46715" y="3198633"/>
            <a:ext cx="10154253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СТЕЙКХОЛДЕРЛЕРМЕН ҮЙЛЕСТІРУ ЖӘНЕ ӨЗАРА ӘРЕКЕТТЕСУ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01677" y="3567965"/>
            <a:ext cx="10199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1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Нысаналы мектептерді дамыту жөніндегі іс-шараларды іске асыру үшін өңірлік және республикалық органдармен, білім беру мекемелерімен және басқа да мүдделі тараптармен өзара іс-қимыл жасау</a:t>
            </a:r>
            <a:endParaRPr lang="ru-RU" sz="1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46715" y="4278997"/>
            <a:ext cx="10154252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КӘСІБИ ДАМУДЫ ҚОЛДАУ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01677" y="4678382"/>
            <a:ext cx="10199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Педагогтар мен басшылар үшін біліктілікті арттыру жөніндегі іс-шараларды ұйымдастыру және өткізу, сондай-ақ олардың тиімділігіне мониторинг жүргізу</a:t>
            </a:r>
            <a:endParaRPr lang="ru-RU" sz="1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46715" y="5391067"/>
            <a:ext cx="10154252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ІС-ШАРАЛАРДЫ БАҒАЛАУ ЖӘНЕ ТҮЗЕТУ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01677" y="5745290"/>
            <a:ext cx="10199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1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Іске асырылатын іс-щаралардың тиімділігіне тұрақты мониторинг пен бағалауды жүзеге асыру, нәтижелерге сәйкес жоспарлар мен стратегияларды түзету</a:t>
            </a:r>
            <a:endParaRPr lang="ru-RU" sz="1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74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77561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252296" y="131266"/>
            <a:ext cx="617876" cy="480356"/>
            <a:chOff x="191593" y="91143"/>
            <a:chExt cx="617876" cy="480356"/>
          </a:xfrm>
        </p:grpSpPr>
        <p:sp>
          <p:nvSpPr>
            <p:cNvPr id="19" name="Овал 18"/>
            <p:cNvSpPr/>
            <p:nvPr/>
          </p:nvSpPr>
          <p:spPr>
            <a:xfrm>
              <a:off x="364331" y="111918"/>
              <a:ext cx="357188" cy="3095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593" y="91143"/>
              <a:ext cx="617876" cy="480356"/>
            </a:xfrm>
            <a:prstGeom prst="rect">
              <a:avLst/>
            </a:prstGeom>
          </p:spPr>
        </p:pic>
      </p:grpSp>
      <p:cxnSp>
        <p:nvCxnSpPr>
          <p:cNvPr id="25" name="Прямая соединительная линия 24"/>
          <p:cNvCxnSpPr/>
          <p:nvPr/>
        </p:nvCxnSpPr>
        <p:spPr>
          <a:xfrm flipH="1">
            <a:off x="984588" y="-69392"/>
            <a:ext cx="457200" cy="9144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1670389" y="202167"/>
            <a:ext cx="92668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МАҚСАТТЫ МЕКТЕП МҰҒАЛІМДЕРІНІҢ БІЛІКТІЛІГІН АРТТЫРУ ҚАЖЕТТІЛІГІ </a:t>
            </a:r>
            <a:endParaRPr lang="kk-KZ" sz="16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431847"/>
              </p:ext>
            </p:extLst>
          </p:nvPr>
        </p:nvGraphicFramePr>
        <p:xfrm>
          <a:off x="782222" y="955761"/>
          <a:ext cx="10735384" cy="546079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45826">
                  <a:extLst>
                    <a:ext uri="{9D8B030D-6E8A-4147-A177-3AD203B41FA5}">
                      <a16:colId xmlns:a16="http://schemas.microsoft.com/office/drawing/2014/main" val="926731385"/>
                    </a:ext>
                  </a:extLst>
                </a:gridCol>
                <a:gridCol w="5258154">
                  <a:extLst>
                    <a:ext uri="{9D8B030D-6E8A-4147-A177-3AD203B41FA5}">
                      <a16:colId xmlns:a16="http://schemas.microsoft.com/office/drawing/2014/main" val="3438186901"/>
                    </a:ext>
                  </a:extLst>
                </a:gridCol>
                <a:gridCol w="2580680">
                  <a:extLst>
                    <a:ext uri="{9D8B030D-6E8A-4147-A177-3AD203B41FA5}">
                      <a16:colId xmlns:a16="http://schemas.microsoft.com/office/drawing/2014/main" val="28841920"/>
                    </a:ext>
                  </a:extLst>
                </a:gridCol>
                <a:gridCol w="2450724">
                  <a:extLst>
                    <a:ext uri="{9D8B030D-6E8A-4147-A177-3AD203B41FA5}">
                      <a16:colId xmlns:a16="http://schemas.microsoft.com/office/drawing/2014/main" val="3449918447"/>
                    </a:ext>
                  </a:extLst>
                </a:gridCol>
              </a:tblGrid>
              <a:tr h="486001"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№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Аудан, </a:t>
                      </a:r>
                      <a:r>
                        <a:rPr lang="kk-KZ" sz="1400" baseline="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kk-KZ" sz="14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қала </a:t>
                      </a:r>
                      <a:r>
                        <a:rPr lang="kk-KZ" sz="14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атауы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Қамтылған педагогтер саны 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Курс өтетін педагогтер саны 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456816"/>
                  </a:ext>
                </a:extLst>
              </a:tr>
              <a:tr h="264405">
                <a:tc>
                  <a:txBody>
                    <a:bodyPr/>
                    <a:lstStyle/>
                    <a:p>
                      <a:r>
                        <a:rPr lang="kk-KZ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Алға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ауданы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№1 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Алға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мектеп-бақшасы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42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42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850045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r>
                        <a:rPr lang="kk-KZ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Байғанин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ауданы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№3 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Қарауылкелді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орта 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мектебі</a:t>
                      </a:r>
                      <a:endParaRPr lang="ru-RU" sz="120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32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32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368101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r>
                        <a:rPr lang="kk-KZ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Ақтөбе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қаласы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№5 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жалпы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білім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беретін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орта 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мектебі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69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69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898"/>
                  </a:ext>
                </a:extLst>
              </a:tr>
              <a:tr h="276523">
                <a:tc>
                  <a:txBody>
                    <a:bodyPr/>
                    <a:lstStyle/>
                    <a:p>
                      <a:r>
                        <a:rPr lang="kk-KZ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Ақтөбе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қаласы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№12 орта 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мектебі</a:t>
                      </a:r>
                      <a:endParaRPr lang="ru-RU" sz="120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48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48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910687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r>
                        <a:rPr lang="kk-KZ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Ақтөбе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қаласы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№71 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жалпы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білім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беретін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орта 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мектебі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86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86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249368"/>
                  </a:ext>
                </a:extLst>
              </a:tr>
              <a:tr h="249328">
                <a:tc>
                  <a:txBody>
                    <a:bodyPr/>
                    <a:lstStyle/>
                    <a:p>
                      <a:r>
                        <a:rPr lang="kk-KZ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Ақтөбе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қаласы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№36 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қазақ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орта 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мектебі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75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75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464109"/>
                  </a:ext>
                </a:extLst>
              </a:tr>
              <a:tr h="205033">
                <a:tc>
                  <a:txBody>
                    <a:bodyPr/>
                    <a:lstStyle/>
                    <a:p>
                      <a:r>
                        <a:rPr lang="kk-KZ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Ақтөбе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қаласы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№16 орта 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мектебі</a:t>
                      </a:r>
                      <a:endParaRPr lang="ru-RU" sz="120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69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69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335336"/>
                  </a:ext>
                </a:extLst>
              </a:tr>
              <a:tr h="259890">
                <a:tc>
                  <a:txBody>
                    <a:bodyPr/>
                    <a:lstStyle/>
                    <a:p>
                      <a:r>
                        <a:rPr lang="kk-KZ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Ақтөбе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қаласы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№26 орта 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мектебі</a:t>
                      </a:r>
                      <a:endParaRPr lang="ru-RU" sz="120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78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78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862709"/>
                  </a:ext>
                </a:extLst>
              </a:tr>
              <a:tr h="259663">
                <a:tc>
                  <a:txBody>
                    <a:bodyPr/>
                    <a:lstStyle/>
                    <a:p>
                      <a:r>
                        <a:rPr lang="kk-KZ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Ақтөбе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қаласы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№1 орта 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мектебі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67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67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256353"/>
                  </a:ext>
                </a:extLst>
              </a:tr>
              <a:tr h="202449">
                <a:tc>
                  <a:txBody>
                    <a:bodyPr/>
                    <a:lstStyle/>
                    <a:p>
                      <a:r>
                        <a:rPr lang="kk-KZ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Ақтөбе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қаласы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№28 орта 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мектебі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57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57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715525"/>
                  </a:ext>
                </a:extLst>
              </a:tr>
              <a:tr h="309920">
                <a:tc>
                  <a:txBody>
                    <a:bodyPr/>
                    <a:lstStyle/>
                    <a:p>
                      <a:r>
                        <a:rPr lang="kk-KZ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Облыстық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санаторлық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мектеп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-интернаты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095496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r>
                        <a:rPr lang="kk-KZ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Ақтөбе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қаласы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М. 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Арын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атындағы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Қарғалы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қазақ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орта 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мектебі</a:t>
                      </a:r>
                      <a:endParaRPr lang="ru-RU" sz="120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65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65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8412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r>
                        <a:rPr lang="kk-KZ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Ақтөбе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қаласы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№53 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жалпы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білім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беретін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орта 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мектебі</a:t>
                      </a:r>
                      <a:endParaRPr lang="ru-RU" sz="120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127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127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554801"/>
                  </a:ext>
                </a:extLst>
              </a:tr>
              <a:tr h="250643">
                <a:tc>
                  <a:txBody>
                    <a:bodyPr/>
                    <a:lstStyle/>
                    <a:p>
                      <a:r>
                        <a:rPr lang="kk-KZ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Хромтау 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ауданы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Ақжар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орта 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мектебі</a:t>
                      </a:r>
                      <a:endParaRPr lang="ru-RU" sz="120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46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46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420081"/>
                  </a:ext>
                </a:extLst>
              </a:tr>
              <a:tr h="430478">
                <a:tc gridSpan="2">
                  <a:txBody>
                    <a:bodyPr/>
                    <a:lstStyle/>
                    <a:p>
                      <a:pPr algn="ctr"/>
                      <a:r>
                        <a:rPr lang="kk-KZ" sz="1600" b="1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БАРЛЫҒЫ</a:t>
                      </a:r>
                      <a:endParaRPr lang="ru-RU" sz="1600" b="1" dirty="0" smtClean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b="1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868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b="1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868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230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853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77561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252296" y="131266"/>
            <a:ext cx="617876" cy="480356"/>
            <a:chOff x="191593" y="91143"/>
            <a:chExt cx="617876" cy="480356"/>
          </a:xfrm>
        </p:grpSpPr>
        <p:sp>
          <p:nvSpPr>
            <p:cNvPr id="19" name="Овал 18"/>
            <p:cNvSpPr/>
            <p:nvPr/>
          </p:nvSpPr>
          <p:spPr>
            <a:xfrm>
              <a:off x="364331" y="111918"/>
              <a:ext cx="357188" cy="3095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593" y="91143"/>
              <a:ext cx="617876" cy="480356"/>
            </a:xfrm>
            <a:prstGeom prst="rect">
              <a:avLst/>
            </a:prstGeom>
          </p:spPr>
        </p:pic>
      </p:grpSp>
      <p:cxnSp>
        <p:nvCxnSpPr>
          <p:cNvPr id="25" name="Прямая соединительная линия 24"/>
          <p:cNvCxnSpPr/>
          <p:nvPr/>
        </p:nvCxnSpPr>
        <p:spPr>
          <a:xfrm flipH="1">
            <a:off x="984588" y="-69392"/>
            <a:ext cx="457200" cy="9144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1441789" y="190074"/>
            <a:ext cx="92668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НЫСАНАЛЫ МЕКТЕПТЕР БОЙЫНША АҚПАРАТ</a:t>
            </a:r>
            <a:endParaRPr lang="kk-KZ" sz="16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DC3243BF-355B-418A-946A-963CBD449D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244145"/>
              </p:ext>
            </p:extLst>
          </p:nvPr>
        </p:nvGraphicFramePr>
        <p:xfrm>
          <a:off x="521109" y="1216153"/>
          <a:ext cx="11108245" cy="437228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62470">
                  <a:extLst>
                    <a:ext uri="{9D8B030D-6E8A-4147-A177-3AD203B41FA5}">
                      <a16:colId xmlns:a16="http://schemas.microsoft.com/office/drawing/2014/main" val="3442309369"/>
                    </a:ext>
                  </a:extLst>
                </a:gridCol>
                <a:gridCol w="2562365">
                  <a:extLst>
                    <a:ext uri="{9D8B030D-6E8A-4147-A177-3AD203B41FA5}">
                      <a16:colId xmlns:a16="http://schemas.microsoft.com/office/drawing/2014/main" val="1291495104"/>
                    </a:ext>
                  </a:extLst>
                </a:gridCol>
                <a:gridCol w="3261112">
                  <a:extLst>
                    <a:ext uri="{9D8B030D-6E8A-4147-A177-3AD203B41FA5}">
                      <a16:colId xmlns:a16="http://schemas.microsoft.com/office/drawing/2014/main" val="1403118839"/>
                    </a:ext>
                  </a:extLst>
                </a:gridCol>
                <a:gridCol w="1390212">
                  <a:extLst>
                    <a:ext uri="{9D8B030D-6E8A-4147-A177-3AD203B41FA5}">
                      <a16:colId xmlns:a16="http://schemas.microsoft.com/office/drawing/2014/main" val="3823917709"/>
                    </a:ext>
                  </a:extLst>
                </a:gridCol>
                <a:gridCol w="1267485">
                  <a:extLst>
                    <a:ext uri="{9D8B030D-6E8A-4147-A177-3AD203B41FA5}">
                      <a16:colId xmlns:a16="http://schemas.microsoft.com/office/drawing/2014/main" val="1098879421"/>
                    </a:ext>
                  </a:extLst>
                </a:gridCol>
                <a:gridCol w="1964601">
                  <a:extLst>
                    <a:ext uri="{9D8B030D-6E8A-4147-A177-3AD203B41FA5}">
                      <a16:colId xmlns:a16="http://schemas.microsoft.com/office/drawing/2014/main" val="4180095902"/>
                    </a:ext>
                  </a:extLst>
                </a:gridCol>
              </a:tblGrid>
              <a:tr h="27766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sym typeface="Arial" panose="020B0604020202020204" pitchFamily="34" charset="0"/>
                        </a:rPr>
                        <a:t>№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/>
                        <a:sym typeface="Arial" panose="020B0604020202020204" pitchFamily="34" charset="0"/>
                      </a:endParaRPr>
                    </a:p>
                  </a:txBody>
                  <a:tcPr marL="7287" marR="7287" marT="7287" marB="0" anchor="ctr" horzOverflow="overflow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alt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sym typeface="Arial" panose="020B0604020202020204" pitchFamily="34" charset="0"/>
                        </a:rPr>
                        <a:t>Аудан, қала, облыс</a:t>
                      </a:r>
                      <a:endParaRPr kumimoji="0" lang="ru-KZ" altLang="en-US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sym typeface="Arial" panose="020B0604020202020204" pitchFamily="34" charset="0"/>
                      </a:endParaRPr>
                    </a:p>
                  </a:txBody>
                  <a:tcPr marL="7287" marR="7287" marT="7287" marB="0" anchor="ctr" horzOverflow="overflow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Open Sans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Open Sans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Open Sans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sym typeface="Arial" panose="020B0604020202020204" pitchFamily="34" charset="0"/>
                        </a:rPr>
                        <a:t>Мектеп атауы </a:t>
                      </a:r>
                      <a:endParaRPr kumimoji="0" lang="ru-RU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/>
                        <a:sym typeface="Arial" panose="020B0604020202020204" pitchFamily="34" charset="0"/>
                      </a:endParaRPr>
                    </a:p>
                  </a:txBody>
                  <a:tcPr marL="7287" marR="7287" marT="7287" marB="0" anchor="ctr" horzOverflow="overflow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Open Sans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Open Sans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Open Sans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sym typeface="Arial" panose="020B0604020202020204" pitchFamily="34" charset="0"/>
                        </a:rPr>
                        <a:t>Мектеп саны</a:t>
                      </a:r>
                      <a:endParaRPr kumimoji="0" lang="ru-KZ" alt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/>
                        <a:sym typeface="Arial" panose="020B0604020202020204" pitchFamily="34" charset="0"/>
                      </a:endParaRPr>
                    </a:p>
                  </a:txBody>
                  <a:tcPr marL="7287" marR="7287" marT="7287" marB="0" anchor="ctr" horzOverflow="overflow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sym typeface="Arial" panose="020B0604020202020204" pitchFamily="34" charset="0"/>
                        </a:rPr>
                        <a:t>Педагог саны </a:t>
                      </a:r>
                      <a:endParaRPr kumimoji="0" lang="ru-RU" alt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/>
                        <a:sym typeface="Arial" panose="020B0604020202020204" pitchFamily="34" charset="0"/>
                      </a:endParaRPr>
                    </a:p>
                  </a:txBody>
                  <a:tcPr marL="7287" marR="7287" marT="7287" marB="0" anchor="ctr" horzOverflow="overflow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sym typeface="Arial" panose="020B0604020202020204" pitchFamily="34" charset="0"/>
                        </a:rPr>
                        <a:t>Оқушы</a:t>
                      </a:r>
                      <a:r>
                        <a:rPr kumimoji="0" lang="ru-RU" alt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sym typeface="Arial" panose="020B0604020202020204" pitchFamily="34" charset="0"/>
                        </a:rPr>
                        <a:t> саны</a:t>
                      </a:r>
                      <a:endParaRPr kumimoji="0" lang="ru-RU" alt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/>
                        <a:sym typeface="Arial" panose="020B0604020202020204" pitchFamily="34" charset="0"/>
                      </a:endParaRPr>
                    </a:p>
                  </a:txBody>
                  <a:tcPr marL="7287" marR="7287" marT="7287" marB="0" anchor="ctr" horzOverflow="overflow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206424"/>
                  </a:ext>
                </a:extLst>
              </a:tr>
              <a:tr h="38269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Open Sans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Open Sans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Open Sans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sym typeface="Arial" panose="020B0604020202020204" pitchFamily="34" charset="0"/>
                        </a:rPr>
                        <a:t>1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/>
                        <a:sym typeface="Arial" panose="020B0604020202020204" pitchFamily="34" charset="0"/>
                      </a:endParaRPr>
                    </a:p>
                  </a:txBody>
                  <a:tcPr marL="7287" marR="7287" marT="7287" marB="0" anchor="ctr" horzOverflow="overflow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r>
                        <a:rPr lang="ru-RU" sz="14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Ақтөбе</a:t>
                      </a:r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4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облысы</a:t>
                      </a:r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Облыстық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санаторлық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мектеп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-интернат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kk-KZ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ru-RU" sz="1400" b="0" i="0" u="none" strike="noStrike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61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32380763"/>
                  </a:ext>
                </a:extLst>
              </a:tr>
              <a:tr h="31519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Open Sans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Open Sans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Open Sans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sym typeface="Arial" panose="020B0604020202020204" pitchFamily="34" charset="0"/>
                        </a:rPr>
                        <a:t>2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/>
                        <a:sym typeface="Arial" panose="020B0604020202020204" pitchFamily="34" charset="0"/>
                      </a:endParaRPr>
                    </a:p>
                  </a:txBody>
                  <a:tcPr marL="7287" marR="7287" marT="7287" marB="0" anchor="ctr" horzOverflow="overflow"/>
                </a:tc>
                <a:tc rowSpan="10"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r>
                        <a:rPr lang="ru-RU" sz="14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Ақтөбе</a:t>
                      </a:r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4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қаласы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№12 ОМ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kk-KZ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735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05396682"/>
                  </a:ext>
                </a:extLst>
              </a:tr>
              <a:tr h="24444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/>
                          <a:sym typeface="Arial" panose="020B0604020202020204" pitchFamily="34" charset="0"/>
                        </a:rPr>
                        <a:t>3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/>
                        <a:sym typeface="Arial" panose="020B0604020202020204" pitchFamily="34" charset="0"/>
                      </a:endParaRPr>
                    </a:p>
                  </a:txBody>
                  <a:tcPr marL="7287" marR="7287" marT="7287" marB="0" anchor="ctr" horzOverflow="overflow"/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№5 ОМ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kk-KZ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68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1125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71481988"/>
                  </a:ext>
                </a:extLst>
              </a:tr>
              <a:tr h="13580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/>
                          <a:sym typeface="Arial" panose="020B0604020202020204" pitchFamily="34" charset="0"/>
                        </a:rPr>
                        <a:t>4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/>
                        <a:sym typeface="Arial" panose="020B0604020202020204" pitchFamily="34" charset="0"/>
                      </a:endParaRPr>
                    </a:p>
                  </a:txBody>
                  <a:tcPr marL="7287" marR="7287" marT="7287" marB="0" anchor="ctr" horzOverflow="overflow"/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№71 ОМ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kk-KZ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104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1637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71334037"/>
                  </a:ext>
                </a:extLst>
              </a:tr>
              <a:tr h="22978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/>
                          <a:sym typeface="Arial" panose="020B0604020202020204" pitchFamily="34" charset="0"/>
                        </a:rPr>
                        <a:t>5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/>
                        <a:sym typeface="Arial" panose="020B0604020202020204" pitchFamily="34" charset="0"/>
                      </a:endParaRPr>
                    </a:p>
                  </a:txBody>
                  <a:tcPr marL="7287" marR="7287" marT="7287" marB="0" anchor="ctr" horzOverflow="overflow"/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№36 ОМ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kk-KZ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109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1191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59447187"/>
                  </a:ext>
                </a:extLst>
              </a:tr>
              <a:tr h="25349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/>
                          <a:sym typeface="Arial" panose="020B0604020202020204" pitchFamily="34" charset="0"/>
                        </a:rPr>
                        <a:t>6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/>
                        <a:sym typeface="Arial" panose="020B0604020202020204" pitchFamily="34" charset="0"/>
                      </a:endParaRPr>
                    </a:p>
                  </a:txBody>
                  <a:tcPr marL="7287" marR="7287" marT="7287" marB="0" anchor="ctr" horzOverflow="overflow"/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№16 ОМ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kk-KZ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82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1230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4583402"/>
                  </a:ext>
                </a:extLst>
              </a:tr>
              <a:tr h="24444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/>
                          <a:sym typeface="Arial" panose="020B0604020202020204" pitchFamily="34" charset="0"/>
                        </a:rPr>
                        <a:t>7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/>
                        <a:sym typeface="Arial" panose="020B0604020202020204" pitchFamily="34" charset="0"/>
                      </a:endParaRPr>
                    </a:p>
                  </a:txBody>
                  <a:tcPr marL="7287" marR="7287" marT="7287" marB="0" anchor="ctr" horzOverflow="overflow"/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№26 ОМ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kk-KZ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108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1496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43306487"/>
                  </a:ext>
                </a:extLst>
              </a:tr>
              <a:tr h="22633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/>
                          <a:sym typeface="Arial" panose="020B0604020202020204" pitchFamily="34" charset="0"/>
                        </a:rPr>
                        <a:t>8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/>
                        <a:sym typeface="Arial" panose="020B0604020202020204" pitchFamily="34" charset="0"/>
                      </a:endParaRPr>
                    </a:p>
                  </a:txBody>
                  <a:tcPr marL="7287" marR="7287" marT="7287" marB="0" anchor="ctr" horzOverflow="overflow"/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№1 ОМ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kk-KZ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118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1400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6836001"/>
                  </a:ext>
                </a:extLst>
              </a:tr>
              <a:tr h="24444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/>
                          <a:sym typeface="Arial" panose="020B0604020202020204" pitchFamily="34" charset="0"/>
                        </a:rPr>
                        <a:t>9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/>
                        <a:sym typeface="Arial" panose="020B0604020202020204" pitchFamily="34" charset="0"/>
                      </a:endParaRPr>
                    </a:p>
                  </a:txBody>
                  <a:tcPr marL="7287" marR="7287" marT="7287" marB="0" anchor="ctr" horzOverflow="overflow"/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№28 ОМ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kk-KZ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78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1144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87837437"/>
                  </a:ext>
                </a:extLst>
              </a:tr>
              <a:tr h="2353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/>
                          <a:sym typeface="Arial" panose="020B0604020202020204" pitchFamily="34" charset="0"/>
                        </a:rPr>
                        <a:t>10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/>
                        <a:sym typeface="Arial" panose="020B0604020202020204" pitchFamily="34" charset="0"/>
                      </a:endParaRPr>
                    </a:p>
                  </a:txBody>
                  <a:tcPr marL="7287" marR="7287" marT="7287" marB="0" anchor="ctr" horzOverflow="overflow"/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М.Арын атындағы Қарғалы ҚОМ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kk-KZ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104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783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3879522"/>
                  </a:ext>
                </a:extLst>
              </a:tr>
              <a:tr h="29876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/>
                          <a:sym typeface="Arial" panose="020B0604020202020204" pitchFamily="34" charset="0"/>
                        </a:rPr>
                        <a:t>11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/>
                        <a:sym typeface="Arial" panose="020B0604020202020204" pitchFamily="34" charset="0"/>
                      </a:endParaRPr>
                    </a:p>
                  </a:txBody>
                  <a:tcPr marL="7287" marR="7287" marT="7287" marB="0" anchor="ctr" horzOverflow="overflow"/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№53 ОМ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kk-KZ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162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2025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98352615"/>
                  </a:ext>
                </a:extLst>
              </a:tr>
              <a:tr h="27160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Open Sans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Open Sans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Open Sans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  <a:sym typeface="Arial" panose="020B0604020202020204" pitchFamily="34" charset="0"/>
                        </a:rPr>
                        <a:t>12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/>
                        <a:sym typeface="Arial" panose="020B0604020202020204" pitchFamily="34" charset="0"/>
                      </a:endParaRPr>
                    </a:p>
                  </a:txBody>
                  <a:tcPr marL="7287" marR="7287" marT="7287" marB="0" anchor="ctr" horzOverflow="overflow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r>
                        <a:rPr lang="ru-RU" sz="14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Алға</a:t>
                      </a:r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4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ауданы</a:t>
                      </a:r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№1 Алға МБ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41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540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75144306"/>
                  </a:ext>
                </a:extLst>
              </a:tr>
              <a:tr h="24444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Open Sans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Open Sans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Open Sans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  <a:sym typeface="Arial" panose="020B0604020202020204" pitchFamily="34" charset="0"/>
                        </a:rPr>
                        <a:t>13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/>
                        <a:sym typeface="Arial" panose="020B0604020202020204" pitchFamily="34" charset="0"/>
                      </a:endParaRPr>
                    </a:p>
                  </a:txBody>
                  <a:tcPr marL="7287" marR="7287" marT="7287" marB="0" anchor="ctr" horzOverflow="overflow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r>
                        <a:rPr lang="ru-RU" sz="14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Байғанин</a:t>
                      </a:r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4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ауданы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№3 Қарауылкелді ОМ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47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263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49252080"/>
                  </a:ext>
                </a:extLst>
              </a:tr>
              <a:tr h="24444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  <a:sym typeface="Arial" panose="020B0604020202020204" pitchFamily="34" charset="0"/>
                        </a:rPr>
                        <a:t>14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/>
                        <a:sym typeface="Arial" panose="020B0604020202020204" pitchFamily="34" charset="0"/>
                      </a:endParaRPr>
                    </a:p>
                  </a:txBody>
                  <a:tcPr marL="7287" marR="7287" marT="7287" marB="0" anchor="ctr" horzOverflow="overflow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k-KZ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Хромтау</a:t>
                      </a:r>
                      <a:r>
                        <a:rPr lang="kk-KZ" sz="14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ауданы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Ақжар</a:t>
                      </a:r>
                      <a:r>
                        <a:rPr lang="kk-KZ" sz="1400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ОМ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kk-KZ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44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495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86054796"/>
                  </a:ext>
                </a:extLst>
              </a:tr>
              <a:tr h="382691">
                <a:tc gridSpan="3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Open Sans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Open Sans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Open Sans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sym typeface="Arial" panose="020B0604020202020204" pitchFamily="34" charset="0"/>
                        </a:rPr>
                        <a:t>БАРЛЫҒЫ</a:t>
                      </a:r>
                      <a:endParaRPr kumimoji="0" lang="ru-RU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/>
                        <a:sym typeface="Arial" panose="020B0604020202020204" pitchFamily="34" charset="0"/>
                      </a:endParaRPr>
                    </a:p>
                  </a:txBody>
                  <a:tcPr marL="7287" marR="7287" marT="7287" marB="0" anchor="ctr" horzOverflow="overflow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7287" marR="7287" marT="7287" marB="0" anchor="ctr" horzOverflow="overflow"/>
                </a:tc>
                <a:tc hMerge="1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Open Sans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Open Sans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Open Sans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/>
                        <a:sym typeface="Arial" panose="020B0604020202020204" pitchFamily="34" charset="0"/>
                      </a:endParaRPr>
                    </a:p>
                  </a:txBody>
                  <a:tcPr marL="7287" marR="7287" marT="7287" marB="0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Open Sans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Open Sans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Open Sans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sym typeface="Arial" panose="020B0604020202020204" pitchFamily="34" charset="0"/>
                        </a:rPr>
                        <a:t>14</a:t>
                      </a:r>
                      <a:endParaRPr kumimoji="0" lang="ru-RU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/>
                        <a:sym typeface="Arial" panose="020B0604020202020204" pitchFamily="34" charset="0"/>
                      </a:endParaRPr>
                    </a:p>
                  </a:txBody>
                  <a:tcPr marL="7613" marR="7613" marT="7613" marB="0" anchor="ctr" horzOverflow="overflow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kk-KZ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/>
                        </a:rPr>
                        <a:t>1148</a:t>
                      </a:r>
                      <a:endParaRPr kumimoji="0" lang="ru-KZ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kk-KZ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/>
                        </a:rPr>
                        <a:t>14125</a:t>
                      </a:r>
                      <a:endParaRPr kumimoji="0" lang="ru-KZ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743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105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77561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252296" y="131266"/>
            <a:ext cx="617876" cy="480356"/>
            <a:chOff x="191593" y="91143"/>
            <a:chExt cx="617876" cy="480356"/>
          </a:xfrm>
        </p:grpSpPr>
        <p:sp>
          <p:nvSpPr>
            <p:cNvPr id="19" name="Овал 18"/>
            <p:cNvSpPr/>
            <p:nvPr/>
          </p:nvSpPr>
          <p:spPr>
            <a:xfrm>
              <a:off x="364331" y="111918"/>
              <a:ext cx="357188" cy="3095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593" y="91143"/>
              <a:ext cx="617876" cy="480356"/>
            </a:xfrm>
            <a:prstGeom prst="rect">
              <a:avLst/>
            </a:prstGeom>
          </p:spPr>
        </p:pic>
      </p:grpSp>
      <p:cxnSp>
        <p:nvCxnSpPr>
          <p:cNvPr id="25" name="Прямая соединительная линия 24"/>
          <p:cNvCxnSpPr/>
          <p:nvPr/>
        </p:nvCxnSpPr>
        <p:spPr>
          <a:xfrm flipH="1">
            <a:off x="984588" y="-69392"/>
            <a:ext cx="457200" cy="9144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1441789" y="190074"/>
            <a:ext cx="92668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НЫСАНАЛЫ МЕКТЕПТЕР БОЙЫНША АҚПАРАТ</a:t>
            </a:r>
            <a:endParaRPr lang="kk-KZ" sz="16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807774"/>
              </p:ext>
            </p:extLst>
          </p:nvPr>
        </p:nvGraphicFramePr>
        <p:xfrm>
          <a:off x="252296" y="1035082"/>
          <a:ext cx="11680170" cy="5605564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45233">
                  <a:extLst>
                    <a:ext uri="{9D8B030D-6E8A-4147-A177-3AD203B41FA5}">
                      <a16:colId xmlns:a16="http://schemas.microsoft.com/office/drawing/2014/main" val="714905230"/>
                    </a:ext>
                  </a:extLst>
                </a:gridCol>
                <a:gridCol w="1376126">
                  <a:extLst>
                    <a:ext uri="{9D8B030D-6E8A-4147-A177-3AD203B41FA5}">
                      <a16:colId xmlns:a16="http://schemas.microsoft.com/office/drawing/2014/main" val="1168425333"/>
                    </a:ext>
                  </a:extLst>
                </a:gridCol>
                <a:gridCol w="890359">
                  <a:extLst>
                    <a:ext uri="{9D8B030D-6E8A-4147-A177-3AD203B41FA5}">
                      <a16:colId xmlns:a16="http://schemas.microsoft.com/office/drawing/2014/main" val="480981189"/>
                    </a:ext>
                  </a:extLst>
                </a:gridCol>
                <a:gridCol w="979393">
                  <a:extLst>
                    <a:ext uri="{9D8B030D-6E8A-4147-A177-3AD203B41FA5}">
                      <a16:colId xmlns:a16="http://schemas.microsoft.com/office/drawing/2014/main" val="3954243889"/>
                    </a:ext>
                  </a:extLst>
                </a:gridCol>
                <a:gridCol w="1197035">
                  <a:extLst>
                    <a:ext uri="{9D8B030D-6E8A-4147-A177-3AD203B41FA5}">
                      <a16:colId xmlns:a16="http://schemas.microsoft.com/office/drawing/2014/main" val="3475102154"/>
                    </a:ext>
                  </a:extLst>
                </a:gridCol>
                <a:gridCol w="761752">
                  <a:extLst>
                    <a:ext uri="{9D8B030D-6E8A-4147-A177-3AD203B41FA5}">
                      <a16:colId xmlns:a16="http://schemas.microsoft.com/office/drawing/2014/main" val="2148558616"/>
                    </a:ext>
                  </a:extLst>
                </a:gridCol>
                <a:gridCol w="918936">
                  <a:extLst>
                    <a:ext uri="{9D8B030D-6E8A-4147-A177-3AD203B41FA5}">
                      <a16:colId xmlns:a16="http://schemas.microsoft.com/office/drawing/2014/main" val="1162690647"/>
                    </a:ext>
                  </a:extLst>
                </a:gridCol>
                <a:gridCol w="689201">
                  <a:extLst>
                    <a:ext uri="{9D8B030D-6E8A-4147-A177-3AD203B41FA5}">
                      <a16:colId xmlns:a16="http://schemas.microsoft.com/office/drawing/2014/main" val="822586619"/>
                    </a:ext>
                  </a:extLst>
                </a:gridCol>
                <a:gridCol w="1015669">
                  <a:extLst>
                    <a:ext uri="{9D8B030D-6E8A-4147-A177-3AD203B41FA5}">
                      <a16:colId xmlns:a16="http://schemas.microsoft.com/office/drawing/2014/main" val="3246030359"/>
                    </a:ext>
                  </a:extLst>
                </a:gridCol>
                <a:gridCol w="640837">
                  <a:extLst>
                    <a:ext uri="{9D8B030D-6E8A-4147-A177-3AD203B41FA5}">
                      <a16:colId xmlns:a16="http://schemas.microsoft.com/office/drawing/2014/main" val="2845644856"/>
                    </a:ext>
                  </a:extLst>
                </a:gridCol>
                <a:gridCol w="1112396">
                  <a:extLst>
                    <a:ext uri="{9D8B030D-6E8A-4147-A177-3AD203B41FA5}">
                      <a16:colId xmlns:a16="http://schemas.microsoft.com/office/drawing/2014/main" val="3846785483"/>
                    </a:ext>
                  </a:extLst>
                </a:gridCol>
                <a:gridCol w="616655">
                  <a:extLst>
                    <a:ext uri="{9D8B030D-6E8A-4147-A177-3AD203B41FA5}">
                      <a16:colId xmlns:a16="http://schemas.microsoft.com/office/drawing/2014/main" val="671770632"/>
                    </a:ext>
                  </a:extLst>
                </a:gridCol>
                <a:gridCol w="604562">
                  <a:extLst>
                    <a:ext uri="{9D8B030D-6E8A-4147-A177-3AD203B41FA5}">
                      <a16:colId xmlns:a16="http://schemas.microsoft.com/office/drawing/2014/main" val="1178763822"/>
                    </a:ext>
                  </a:extLst>
                </a:gridCol>
                <a:gridCol w="532016">
                  <a:extLst>
                    <a:ext uri="{9D8B030D-6E8A-4147-A177-3AD203B41FA5}">
                      <a16:colId xmlns:a16="http://schemas.microsoft.com/office/drawing/2014/main" val="43160093"/>
                    </a:ext>
                  </a:extLst>
                </a:gridCol>
              </a:tblGrid>
              <a:tr h="129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№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Мектеп атауы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Педагог саны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Пәндер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819162"/>
                  </a:ext>
                </a:extLst>
              </a:tr>
              <a:tr h="17363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бастауыш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мат.алг.геом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физика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биология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химия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география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тарих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қазақ тілі мен әдебиеті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шет.т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инфо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орыс тілі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extLst>
                  <a:ext uri="{0D108BD9-81ED-4DB2-BD59-A6C34878D82A}">
                    <a16:rowId xmlns:a16="http://schemas.microsoft.com/office/drawing/2014/main" val="1380641228"/>
                  </a:ext>
                </a:extLst>
              </a:tr>
              <a:tr h="29111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“Ақтөбе қаласының №5 ЖББОМ” КММ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68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extLst>
                  <a:ext uri="{0D108BD9-81ED-4DB2-BD59-A6C34878D82A}">
                    <a16:rowId xmlns:a16="http://schemas.microsoft.com/office/drawing/2014/main" val="1767092085"/>
                  </a:ext>
                </a:extLst>
              </a:tr>
              <a:tr h="21971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800" dirty="0" smtClean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“Облыстық санаторлық мектеп-интернат”КММ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extLst>
                  <a:ext uri="{0D108BD9-81ED-4DB2-BD59-A6C34878D82A}">
                    <a16:rowId xmlns:a16="http://schemas.microsoft.com/office/drawing/2014/main" val="1939078044"/>
                  </a:ext>
                </a:extLst>
              </a:tr>
              <a:tr h="36613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kk-KZ" sz="9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№3 Қарауылкелді орта мектебі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47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extLst>
                  <a:ext uri="{0D108BD9-81ED-4DB2-BD59-A6C34878D82A}">
                    <a16:rowId xmlns:a16="http://schemas.microsoft.com/office/drawing/2014/main" val="696235966"/>
                  </a:ext>
                </a:extLst>
              </a:tr>
              <a:tr h="36613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“№16 ОМ” КММ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72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extLst>
                  <a:ext uri="{0D108BD9-81ED-4DB2-BD59-A6C34878D82A}">
                    <a16:rowId xmlns:a16="http://schemas.microsoft.com/office/drawing/2014/main" val="3103755377"/>
                  </a:ext>
                </a:extLst>
              </a:tr>
              <a:tr h="41470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k-KZ" sz="10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28 ОМ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76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extLst>
                  <a:ext uri="{0D108BD9-81ED-4DB2-BD59-A6C34878D82A}">
                    <a16:rowId xmlns:a16="http://schemas.microsoft.com/office/drawing/2014/main" val="325730692"/>
                  </a:ext>
                </a:extLst>
              </a:tr>
              <a:tr h="36613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kk-KZ" sz="10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“№1 Орта мектеп”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69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extLst>
                  <a:ext uri="{0D108BD9-81ED-4DB2-BD59-A6C34878D82A}">
                    <a16:rowId xmlns:a16="http://schemas.microsoft.com/office/drawing/2014/main" val="1505555613"/>
                  </a:ext>
                </a:extLst>
              </a:tr>
              <a:tr h="46666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’’№36 қазақ орта мектебі’’КММ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109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24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extLst>
                  <a:ext uri="{0D108BD9-81ED-4DB2-BD59-A6C34878D82A}">
                    <a16:rowId xmlns:a16="http://schemas.microsoft.com/office/drawing/2014/main" val="3665687198"/>
                  </a:ext>
                </a:extLst>
              </a:tr>
              <a:tr h="36613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№53ЖББОМ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162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27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22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extLst>
                  <a:ext uri="{0D108BD9-81ED-4DB2-BD59-A6C34878D82A}">
                    <a16:rowId xmlns:a16="http://schemas.microsoft.com/office/drawing/2014/main" val="3550764219"/>
                  </a:ext>
                </a:extLst>
              </a:tr>
              <a:tr h="36613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“Ақжар орта мектебі” КММ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44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extLst>
                  <a:ext uri="{0D108BD9-81ED-4DB2-BD59-A6C34878D82A}">
                    <a16:rowId xmlns:a16="http://schemas.microsoft.com/office/drawing/2014/main" val="233785175"/>
                  </a:ext>
                </a:extLst>
              </a:tr>
              <a:tr h="36613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Ә.Марғұлан атындағы № 71 ЖББОМ КММ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104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26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extLst>
                  <a:ext uri="{0D108BD9-81ED-4DB2-BD59-A6C34878D82A}">
                    <a16:rowId xmlns:a16="http://schemas.microsoft.com/office/drawing/2014/main" val="2229063056"/>
                  </a:ext>
                </a:extLst>
              </a:tr>
              <a:tr h="36613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kk-KZ" sz="9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№26 ОМ” КММ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68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17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extLst>
                  <a:ext uri="{0D108BD9-81ED-4DB2-BD59-A6C34878D82A}">
                    <a16:rowId xmlns:a16="http://schemas.microsoft.com/office/drawing/2014/main" val="54016582"/>
                  </a:ext>
                </a:extLst>
              </a:tr>
              <a:tr h="36613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extLst>
                  <a:ext uri="{0D108BD9-81ED-4DB2-BD59-A6C34878D82A}">
                    <a16:rowId xmlns:a16="http://schemas.microsoft.com/office/drawing/2014/main" val="658508981"/>
                  </a:ext>
                </a:extLst>
              </a:tr>
              <a:tr h="36613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kk-KZ" sz="9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extLst>
                  <a:ext uri="{0D108BD9-81ED-4DB2-BD59-A6C34878D82A}">
                    <a16:rowId xmlns:a16="http://schemas.microsoft.com/office/drawing/2014/main" val="1146943198"/>
                  </a:ext>
                </a:extLst>
              </a:tr>
              <a:tr h="36613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kk-KZ" sz="9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9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6190" marR="16190" marT="0" marB="0"/>
                </a:tc>
                <a:extLst>
                  <a:ext uri="{0D108BD9-81ED-4DB2-BD59-A6C34878D82A}">
                    <a16:rowId xmlns:a16="http://schemas.microsoft.com/office/drawing/2014/main" val="1369352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783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1125</Words>
  <Application>Microsoft Office PowerPoint</Application>
  <PresentationFormat>Широкоэкранный</PresentationFormat>
  <Paragraphs>563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Segoe UI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User</cp:lastModifiedBy>
  <cp:revision>50</cp:revision>
  <cp:lastPrinted>2024-08-15T10:28:55Z</cp:lastPrinted>
  <dcterms:created xsi:type="dcterms:W3CDTF">2024-08-09T05:37:50Z</dcterms:created>
  <dcterms:modified xsi:type="dcterms:W3CDTF">2024-08-20T12:43:23Z</dcterms:modified>
</cp:coreProperties>
</file>