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22" r:id="rId2"/>
    <p:sldId id="418" r:id="rId3"/>
    <p:sldId id="395" r:id="rId4"/>
    <p:sldId id="414" r:id="rId5"/>
    <p:sldId id="421" r:id="rId6"/>
    <p:sldId id="419" r:id="rId7"/>
  </p:sldIdLst>
  <p:sldSz cx="9144000" cy="6858000" type="screen4x3"/>
  <p:notesSz cx="6888163" cy="100203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FFCC66"/>
    <a:srgbClr val="FFCCCC"/>
    <a:srgbClr val="66FFFF"/>
    <a:srgbClr val="CCFFFF"/>
    <a:srgbClr val="66CCFF"/>
    <a:srgbClr val="CCFF99"/>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85" autoAdjust="0"/>
    <p:restoredTop sz="94660"/>
  </p:normalViewPr>
  <p:slideViewPr>
    <p:cSldViewPr>
      <p:cViewPr>
        <p:scale>
          <a:sx n="76" d="100"/>
          <a:sy n="76" d="100"/>
        </p:scale>
        <p:origin x="-6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l">
              <a:defRPr sz="1300">
                <a:latin typeface="Arial" charset="0"/>
                <a:cs typeface="+mn-cs"/>
              </a:defRPr>
            </a:lvl1pPr>
          </a:lstStyle>
          <a:p>
            <a:pPr>
              <a:defRPr/>
            </a:pPr>
            <a:endParaRPr lang="ru-RU"/>
          </a:p>
        </p:txBody>
      </p:sp>
      <p:sp>
        <p:nvSpPr>
          <p:cNvPr id="122883"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122884"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l">
              <a:defRPr sz="1300">
                <a:latin typeface="Arial" charset="0"/>
                <a:cs typeface="+mn-cs"/>
              </a:defRPr>
            </a:lvl1pPr>
          </a:lstStyle>
          <a:p>
            <a:pPr>
              <a:defRPr/>
            </a:pPr>
            <a:endParaRPr lang="ru-RU"/>
          </a:p>
        </p:txBody>
      </p:sp>
      <p:sp>
        <p:nvSpPr>
          <p:cNvPr id="122885"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Arial" charset="0"/>
                <a:cs typeface="+mn-cs"/>
              </a:defRPr>
            </a:lvl1pPr>
          </a:lstStyle>
          <a:p>
            <a:pPr>
              <a:defRPr/>
            </a:pPr>
            <a:fld id="{A9E6CFDA-D497-4A64-8371-36B4233BAB51}" type="slidenum">
              <a:rPr lang="ru-RU"/>
              <a:pPr>
                <a:defRPr/>
              </a:pPr>
              <a:t>‹#›</a:t>
            </a:fld>
            <a:endParaRPr lang="ru-RU"/>
          </a:p>
        </p:txBody>
      </p:sp>
    </p:spTree>
    <p:extLst>
      <p:ext uri="{BB962C8B-B14F-4D97-AF65-F5344CB8AC3E}">
        <p14:creationId xmlns="" xmlns:p14="http://schemas.microsoft.com/office/powerpoint/2010/main" val="742810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l">
              <a:defRPr sz="1300">
                <a:latin typeface="Arial" charset="0"/>
                <a:cs typeface="+mn-cs"/>
              </a:defRPr>
            </a:lvl1pPr>
          </a:lstStyle>
          <a:p>
            <a:pPr>
              <a:defRPr/>
            </a:pPr>
            <a:endParaRPr lang="ru-RU"/>
          </a:p>
        </p:txBody>
      </p:sp>
      <p:sp>
        <p:nvSpPr>
          <p:cNvPr id="60419" name="Rectangle 3"/>
          <p:cNvSpPr>
            <a:spLocks noGrp="1" noChangeArrowheads="1"/>
          </p:cNvSpPr>
          <p:nvPr>
            <p:ph type="dt"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34820"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688975" y="4759325"/>
            <a:ext cx="5510213"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0422" name="Rectangle 6"/>
          <p:cNvSpPr>
            <a:spLocks noGrp="1" noChangeArrowheads="1"/>
          </p:cNvSpPr>
          <p:nvPr>
            <p:ph type="ftr" sz="quarter" idx="4"/>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l">
              <a:defRPr sz="1300">
                <a:latin typeface="Arial" charset="0"/>
                <a:cs typeface="+mn-cs"/>
              </a:defRPr>
            </a:lvl1pPr>
          </a:lstStyle>
          <a:p>
            <a:pPr>
              <a:defRPr/>
            </a:pPr>
            <a:endParaRPr lang="ru-RU"/>
          </a:p>
        </p:txBody>
      </p:sp>
      <p:sp>
        <p:nvSpPr>
          <p:cNvPr id="60423" name="Rectangle 7"/>
          <p:cNvSpPr>
            <a:spLocks noGrp="1" noChangeArrowheads="1"/>
          </p:cNvSpPr>
          <p:nvPr>
            <p:ph type="sldNum" sz="quarter" idx="5"/>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atin typeface="Arial" charset="0"/>
                <a:cs typeface="+mn-cs"/>
              </a:defRPr>
            </a:lvl1pPr>
          </a:lstStyle>
          <a:p>
            <a:pPr>
              <a:defRPr/>
            </a:pPr>
            <a:fld id="{DF27FCCA-E6C1-40D9-8027-17C0E6E4DA65}" type="slidenum">
              <a:rPr lang="ru-RU"/>
              <a:pPr>
                <a:defRPr/>
              </a:pPr>
              <a:t>‹#›</a:t>
            </a:fld>
            <a:endParaRPr lang="ru-RU"/>
          </a:p>
        </p:txBody>
      </p:sp>
    </p:spTree>
    <p:extLst>
      <p:ext uri="{BB962C8B-B14F-4D97-AF65-F5344CB8AC3E}">
        <p14:creationId xmlns="" xmlns:p14="http://schemas.microsoft.com/office/powerpoint/2010/main" val="1786174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sabak.adamzat.kz/"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rgbClr val="3399FF"/>
            </a:gs>
            <a:gs pos="50000">
              <a:schemeClr val="bg1"/>
            </a:gs>
            <a:gs pos="100000">
              <a:srgbClr val="3399FF"/>
            </a:gs>
          </a:gsLst>
          <a:lin ang="5400000" scaled="1"/>
        </a:gradFill>
        <a:effectLst/>
      </p:bgPr>
    </p:bg>
    <p:spTree>
      <p:nvGrpSpPr>
        <p:cNvPr id="1" name=""/>
        <p:cNvGrpSpPr/>
        <p:nvPr/>
      </p:nvGrpSpPr>
      <p:grpSpPr>
        <a:xfrm>
          <a:off x="0" y="0"/>
          <a:ext cx="0" cy="0"/>
          <a:chOff x="0" y="0"/>
          <a:chExt cx="0" cy="0"/>
        </a:xfrm>
      </p:grpSpPr>
      <p:pic>
        <p:nvPicPr>
          <p:cNvPr id="4" name="Picture 8" descr="Рисунок1"/>
          <p:cNvPicPr>
            <a:picLocks noChangeAspect="1" noChangeArrowheads="1"/>
          </p:cNvPicPr>
          <p:nvPr/>
        </p:nvPicPr>
        <p:blipFill>
          <a:blip r:embed="rId2" cstate="screen">
            <a:extLst>
              <a:ext uri="{28A0092B-C50C-407E-A947-70E740481C1C}">
                <a14:useLocalDpi xmlns="" xmlns:a14="http://schemas.microsoft.com/office/drawing/2010/main"/>
              </a:ext>
            </a:extLst>
          </a:blip>
          <a:srcRect/>
          <a:stretch>
            <a:fillRect/>
          </a:stretch>
        </p:blipFill>
        <p:spPr bwMode="auto">
          <a:xfrm>
            <a:off x="0" y="0"/>
            <a:ext cx="827088" cy="827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Рисунок4"/>
          <p:cNvPicPr>
            <a:picLocks noChangeAspect="1" noChangeArrowheads="1"/>
          </p:cNvPicPr>
          <p:nvPr/>
        </p:nvPicPr>
        <p:blipFill>
          <a:blip r:embed="rId3" cstate="print">
            <a:extLst>
              <a:ext uri="{28A0092B-C50C-407E-A947-70E740481C1C}">
                <a14:useLocalDpi xmlns="" xmlns:a14="http://schemas.microsoft.com/office/drawing/2010/main"/>
              </a:ext>
            </a:extLst>
          </a:blip>
          <a:srcRect/>
          <a:stretch>
            <a:fillRect/>
          </a:stretch>
        </p:blipFill>
        <p:spPr bwMode="auto">
          <a:xfrm>
            <a:off x="7693025" y="5572125"/>
            <a:ext cx="1450975" cy="1285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6588125" y="6542088"/>
            <a:ext cx="1295400" cy="2286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kk-KZ" sz="900" b="1" smtClean="0">
                <a:solidFill>
                  <a:schemeClr val="accent2"/>
                </a:solidFill>
                <a:cs typeface="+mn-cs"/>
                <a:hlinkClick r:id="rId4"/>
              </a:rPr>
              <a:t>Ашық сабақтар</a:t>
            </a:r>
            <a:endParaRPr lang="ru-RU" sz="900" b="1" smtClean="0">
              <a:solidFill>
                <a:schemeClr val="accent2"/>
              </a:solidFill>
              <a:cs typeface="+mn-cs"/>
            </a:endParaRPr>
          </a:p>
        </p:txBody>
      </p:sp>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7" name="Rectangle 4"/>
          <p:cNvSpPr>
            <a:spLocks noGrp="1" noChangeArrowheads="1"/>
          </p:cNvSpPr>
          <p:nvPr>
            <p:ph type="dt" sz="half" idx="10"/>
          </p:nvPr>
        </p:nvSpPr>
        <p:spPr/>
        <p:txBody>
          <a:bodyPr/>
          <a:lstStyle>
            <a:lvl1pPr>
              <a:defRPr/>
            </a:lvl1pPr>
          </a:lstStyle>
          <a:p>
            <a:pPr>
              <a:defRPr/>
            </a:pPr>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
        <p:nvSpPr>
          <p:cNvPr id="9" name="Rectangle 6"/>
          <p:cNvSpPr>
            <a:spLocks noGrp="1" noChangeArrowheads="1"/>
          </p:cNvSpPr>
          <p:nvPr>
            <p:ph type="sldNum" sz="quarter" idx="12"/>
          </p:nvPr>
        </p:nvSpPr>
        <p:spPr/>
        <p:txBody>
          <a:bodyPr/>
          <a:lstStyle>
            <a:lvl1pPr>
              <a:defRPr/>
            </a:lvl1pPr>
          </a:lstStyle>
          <a:p>
            <a:pPr>
              <a:defRPr/>
            </a:pPr>
            <a:fld id="{11F6EF81-FE55-48B7-9B28-20C0D57D28F6}" type="slidenum">
              <a:rPr lang="ru-RU"/>
              <a:pPr>
                <a:defRPr/>
              </a:pPr>
              <a:t>‹#›</a:t>
            </a:fld>
            <a:endParaRPr lang="ru-RU"/>
          </a:p>
        </p:txBody>
      </p:sp>
    </p:spTree>
    <p:extLst>
      <p:ext uri="{BB962C8B-B14F-4D97-AF65-F5344CB8AC3E}">
        <p14:creationId xmlns="" xmlns:p14="http://schemas.microsoft.com/office/powerpoint/2010/main" val="315996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0BAD47-3582-4B79-81FF-6A97A5649D8B}" type="slidenum">
              <a:rPr lang="ru-RU"/>
              <a:pPr>
                <a:defRPr/>
              </a:pPr>
              <a:t>‹#›</a:t>
            </a:fld>
            <a:endParaRPr lang="ru-RU"/>
          </a:p>
        </p:txBody>
      </p:sp>
    </p:spTree>
    <p:extLst>
      <p:ext uri="{BB962C8B-B14F-4D97-AF65-F5344CB8AC3E}">
        <p14:creationId xmlns="" xmlns:p14="http://schemas.microsoft.com/office/powerpoint/2010/main" val="76703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B35D83E-5F7B-4E42-B7E0-F99A3BBC9FD2}" type="slidenum">
              <a:rPr lang="ru-RU"/>
              <a:pPr>
                <a:defRPr/>
              </a:pPr>
              <a:t>‹#›</a:t>
            </a:fld>
            <a:endParaRPr lang="ru-RU"/>
          </a:p>
        </p:txBody>
      </p:sp>
    </p:spTree>
    <p:extLst>
      <p:ext uri="{BB962C8B-B14F-4D97-AF65-F5344CB8AC3E}">
        <p14:creationId xmlns="" xmlns:p14="http://schemas.microsoft.com/office/powerpoint/2010/main" val="99224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9A106A7-E3D3-4EBB-A202-DCC1B94A7B04}" type="slidenum">
              <a:rPr lang="ru-RU"/>
              <a:pPr>
                <a:defRPr/>
              </a:pPr>
              <a:t>‹#›</a:t>
            </a:fld>
            <a:endParaRPr lang="ru-RU"/>
          </a:p>
        </p:txBody>
      </p:sp>
    </p:spTree>
    <p:extLst>
      <p:ext uri="{BB962C8B-B14F-4D97-AF65-F5344CB8AC3E}">
        <p14:creationId xmlns="" xmlns:p14="http://schemas.microsoft.com/office/powerpoint/2010/main" val="42531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0716EA9-DCB6-45E8-B505-31F048D3BBB0}" type="slidenum">
              <a:rPr lang="ru-RU"/>
              <a:pPr>
                <a:defRPr/>
              </a:pPr>
              <a:t>‹#›</a:t>
            </a:fld>
            <a:endParaRPr lang="ru-RU"/>
          </a:p>
        </p:txBody>
      </p:sp>
    </p:spTree>
    <p:extLst>
      <p:ext uri="{BB962C8B-B14F-4D97-AF65-F5344CB8AC3E}">
        <p14:creationId xmlns="" xmlns:p14="http://schemas.microsoft.com/office/powerpoint/2010/main" val="303677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078D2B7-72D6-4737-8D10-856F62CFB874}" type="slidenum">
              <a:rPr lang="ru-RU"/>
              <a:pPr>
                <a:defRPr/>
              </a:pPr>
              <a:t>‹#›</a:t>
            </a:fld>
            <a:endParaRPr lang="ru-RU"/>
          </a:p>
        </p:txBody>
      </p:sp>
    </p:spTree>
    <p:extLst>
      <p:ext uri="{BB962C8B-B14F-4D97-AF65-F5344CB8AC3E}">
        <p14:creationId xmlns="" xmlns:p14="http://schemas.microsoft.com/office/powerpoint/2010/main" val="120187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910B994-5160-4C88-AD60-825A6DF1E82C}" type="slidenum">
              <a:rPr lang="ru-RU"/>
              <a:pPr>
                <a:defRPr/>
              </a:pPr>
              <a:t>‹#›</a:t>
            </a:fld>
            <a:endParaRPr lang="ru-RU"/>
          </a:p>
        </p:txBody>
      </p:sp>
    </p:spTree>
    <p:extLst>
      <p:ext uri="{BB962C8B-B14F-4D97-AF65-F5344CB8AC3E}">
        <p14:creationId xmlns="" xmlns:p14="http://schemas.microsoft.com/office/powerpoint/2010/main" val="213336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CD7EFC0-9A7C-4A60-8D3D-3E2DCEAB38B0}" type="slidenum">
              <a:rPr lang="ru-RU"/>
              <a:pPr>
                <a:defRPr/>
              </a:pPr>
              <a:t>‹#›</a:t>
            </a:fld>
            <a:endParaRPr lang="ru-RU"/>
          </a:p>
        </p:txBody>
      </p:sp>
    </p:spTree>
    <p:extLst>
      <p:ext uri="{BB962C8B-B14F-4D97-AF65-F5344CB8AC3E}">
        <p14:creationId xmlns="" xmlns:p14="http://schemas.microsoft.com/office/powerpoint/2010/main" val="5577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5EE6A76-6BB4-4642-9780-8C150CCBD51C}" type="slidenum">
              <a:rPr lang="ru-RU"/>
              <a:pPr>
                <a:defRPr/>
              </a:pPr>
              <a:t>‹#›</a:t>
            </a:fld>
            <a:endParaRPr lang="ru-RU"/>
          </a:p>
        </p:txBody>
      </p:sp>
    </p:spTree>
    <p:extLst>
      <p:ext uri="{BB962C8B-B14F-4D97-AF65-F5344CB8AC3E}">
        <p14:creationId xmlns="" xmlns:p14="http://schemas.microsoft.com/office/powerpoint/2010/main" val="203041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B9F87ED-B5E3-4881-AFFB-5B6643133E5F}" type="slidenum">
              <a:rPr lang="ru-RU"/>
              <a:pPr>
                <a:defRPr/>
              </a:pPr>
              <a:t>‹#›</a:t>
            </a:fld>
            <a:endParaRPr lang="ru-RU"/>
          </a:p>
        </p:txBody>
      </p:sp>
    </p:spTree>
    <p:extLst>
      <p:ext uri="{BB962C8B-B14F-4D97-AF65-F5344CB8AC3E}">
        <p14:creationId xmlns="" xmlns:p14="http://schemas.microsoft.com/office/powerpoint/2010/main" val="160736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CF06D72-8B95-493E-955A-76CC5684AE99}" type="slidenum">
              <a:rPr lang="ru-RU"/>
              <a:pPr>
                <a:defRPr/>
              </a:pPr>
              <a:t>‹#›</a:t>
            </a:fld>
            <a:endParaRPr lang="ru-RU"/>
          </a:p>
        </p:txBody>
      </p:sp>
    </p:spTree>
    <p:extLst>
      <p:ext uri="{BB962C8B-B14F-4D97-AF65-F5344CB8AC3E}">
        <p14:creationId xmlns="" xmlns:p14="http://schemas.microsoft.com/office/powerpoint/2010/main" val="1178997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sabak.adamzat.kz/"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chemeClr val="bg1"/>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8" descr="Рисунок3"/>
          <p:cNvPicPr>
            <a:picLocks noChangeAspect="1" noChangeArrowheads="1"/>
          </p:cNvPicPr>
          <p:nvPr/>
        </p:nvPicPr>
        <p:blipFill>
          <a:blip r:embed="rId13" cstate="screen">
            <a:extLst>
              <a:ext uri="{28A0092B-C50C-407E-A947-70E740481C1C}">
                <a14:useLocalDpi xmlns="" xmlns:a14="http://schemas.microsoft.com/office/drawing/2010/main"/>
              </a:ext>
            </a:extLst>
          </a:blip>
          <a:srcRect/>
          <a:stretch>
            <a:fillRect/>
          </a:stretch>
        </p:blipFill>
        <p:spPr bwMode="auto">
          <a:xfrm>
            <a:off x="8027988" y="6018213"/>
            <a:ext cx="1116012" cy="839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5A412E3F-16FB-43AC-B80F-4F397223C61E}" type="slidenum">
              <a:rPr lang="ru-RU"/>
              <a:pPr>
                <a:defRPr/>
              </a:pPr>
              <a:t>‹#›</a:t>
            </a:fld>
            <a:endParaRPr lang="ru-RU"/>
          </a:p>
        </p:txBody>
      </p:sp>
      <p:sp>
        <p:nvSpPr>
          <p:cNvPr id="1032" name="Text Box 9"/>
          <p:cNvSpPr txBox="1">
            <a:spLocks noChangeArrowheads="1"/>
          </p:cNvSpPr>
          <p:nvPr/>
        </p:nvSpPr>
        <p:spPr bwMode="auto">
          <a:xfrm>
            <a:off x="6588125" y="6542088"/>
            <a:ext cx="1295400" cy="2286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kk-KZ" sz="900" b="1" smtClean="0">
                <a:solidFill>
                  <a:schemeClr val="accent2"/>
                </a:solidFill>
                <a:cs typeface="+mn-cs"/>
                <a:hlinkClick r:id="rId14"/>
              </a:rPr>
              <a:t>Ашық сабақтар</a:t>
            </a:r>
            <a:endParaRPr lang="ru-RU" sz="900" b="1" smtClean="0">
              <a:solidFill>
                <a:schemeClr val="accent2"/>
              </a:solidFill>
              <a:cs typeface="+mn-cs"/>
            </a:endParaRPr>
          </a:p>
        </p:txBody>
      </p:sp>
    </p:spTree>
  </p:cSld>
  <p:clrMap bg1="lt1" tx1="dk1" bg2="lt2" tx2="dk2" accent1="accent1" accent2="accent2" accent3="accent3" accent4="accent4" accent5="accent5" accent6="accent6" hlink="hlink" folHlink="folHlink"/>
  <p:sldLayoutIdLst>
    <p:sldLayoutId id="2147484031"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144000" y="1124744"/>
            <a:ext cx="3780928" cy="923330"/>
          </a:xfrm>
          <a:prstGeom prst="rect">
            <a:avLst/>
          </a:prstGeom>
        </p:spPr>
        <p:txBody>
          <a:bodyPr wrap="square">
            <a:spAutoFit/>
          </a:bodyPr>
          <a:lstStyle/>
          <a:p>
            <a:endParaRPr lang="kk-KZ" b="1" dirty="0" smtClean="0">
              <a:solidFill>
                <a:srgbClr val="FF0000"/>
              </a:solidFill>
              <a:latin typeface="Times New Roman" pitchFamily="18" charset="0"/>
              <a:cs typeface="Times New Roman" pitchFamily="18" charset="0"/>
            </a:endParaRPr>
          </a:p>
          <a:p>
            <a:endParaRPr lang="kk-KZ" b="1" dirty="0" smtClean="0">
              <a:solidFill>
                <a:srgbClr val="FF0000"/>
              </a:solidFill>
              <a:latin typeface="Times New Roman" pitchFamily="18" charset="0"/>
              <a:cs typeface="Times New Roman" pitchFamily="18" charset="0"/>
            </a:endParaRPr>
          </a:p>
          <a:p>
            <a:pPr algn="ctr"/>
            <a:endParaRPr lang="ru-RU" dirty="0"/>
          </a:p>
        </p:txBody>
      </p:sp>
      <p:pic>
        <p:nvPicPr>
          <p:cNvPr id="1026" name="Picture 2" descr="Рамки для текста фото поздравления: Школьные рамочки для оформления текста  скачать онлайн шабло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7" name="Picture 2" descr="H:\20181015_124014.jpg"/>
          <p:cNvPicPr>
            <a:picLocks noChangeAspect="1" noChangeArrowheads="1"/>
          </p:cNvPicPr>
          <p:nvPr/>
        </p:nvPicPr>
        <p:blipFill>
          <a:blip r:embed="rId3" cstate="print"/>
          <a:srcRect l="32941" t="11522" r="29412" b="29219"/>
          <a:stretch>
            <a:fillRect/>
          </a:stretch>
        </p:blipFill>
        <p:spPr bwMode="auto">
          <a:xfrm>
            <a:off x="1115616" y="1340768"/>
            <a:ext cx="2700808" cy="3312368"/>
          </a:xfrm>
          <a:prstGeom prst="rect">
            <a:avLst/>
          </a:prstGeom>
          <a:ln>
            <a:noFill/>
          </a:ln>
          <a:effectLst>
            <a:softEdge rad="112500"/>
          </a:effectLst>
        </p:spPr>
      </p:pic>
      <p:sp>
        <p:nvSpPr>
          <p:cNvPr id="8" name="Прямоугольник 7"/>
          <p:cNvSpPr/>
          <p:nvPr/>
        </p:nvSpPr>
        <p:spPr>
          <a:xfrm>
            <a:off x="3851920" y="1700808"/>
            <a:ext cx="3816424" cy="2677656"/>
          </a:xfrm>
          <a:prstGeom prst="rect">
            <a:avLst/>
          </a:prstGeom>
        </p:spPr>
        <p:txBody>
          <a:bodyPr wrap="square">
            <a:spAutoFit/>
          </a:bodyPr>
          <a:lstStyle/>
          <a:p>
            <a:pPr lvl="0" algn="ctr"/>
            <a:r>
              <a:rPr lang="kk-KZ" sz="2000" b="1" dirty="0" smtClean="0">
                <a:solidFill>
                  <a:srgbClr val="002060"/>
                </a:solidFill>
                <a:latin typeface="Times New Roman" pitchFamily="18" charset="0"/>
                <a:cs typeface="Times New Roman" pitchFamily="18" charset="0"/>
              </a:rPr>
              <a:t>   </a:t>
            </a:r>
            <a:r>
              <a:rPr lang="kk-KZ" sz="2400" b="1" dirty="0" smtClean="0">
                <a:solidFill>
                  <a:srgbClr val="002060"/>
                </a:solidFill>
                <a:latin typeface="Times New Roman" pitchFamily="18" charset="0"/>
                <a:cs typeface="Times New Roman" pitchFamily="18" charset="0"/>
              </a:rPr>
              <a:t>Ақтөбе қаласы                                        </a:t>
            </a:r>
          </a:p>
          <a:p>
            <a:pPr lvl="0" algn="ctr"/>
            <a:r>
              <a:rPr lang="kk-KZ" sz="2400" b="1" dirty="0" smtClean="0">
                <a:solidFill>
                  <a:srgbClr val="002060"/>
                </a:solidFill>
                <a:latin typeface="Times New Roman" pitchFamily="18" charset="0"/>
                <a:cs typeface="Times New Roman" pitchFamily="18" charset="0"/>
              </a:rPr>
              <a:t>   “ № 14 орта мектеп”КММ  </a:t>
            </a:r>
          </a:p>
          <a:p>
            <a:pPr lvl="0" algn="ctr"/>
            <a:r>
              <a:rPr lang="kk-KZ" sz="2400" b="1" dirty="0" smtClean="0">
                <a:solidFill>
                  <a:srgbClr val="002060"/>
                </a:solidFill>
                <a:latin typeface="Times New Roman" pitchFamily="18" charset="0"/>
                <a:cs typeface="Times New Roman" pitchFamily="18" charset="0"/>
              </a:rPr>
              <a:t> өзін-өзі тану пәні</a:t>
            </a:r>
          </a:p>
          <a:p>
            <a:pPr lvl="0" algn="ctr"/>
            <a:r>
              <a:rPr lang="kk-KZ" sz="2400" b="1" dirty="0" smtClean="0">
                <a:solidFill>
                  <a:srgbClr val="002060"/>
                </a:solidFill>
                <a:latin typeface="Times New Roman" pitchFamily="18" charset="0"/>
                <a:cs typeface="Times New Roman" pitchFamily="18" charset="0"/>
              </a:rPr>
              <a:t>мұғалімі</a:t>
            </a:r>
            <a:r>
              <a:rPr lang="kk-KZ" sz="2400" b="1" dirty="0" smtClean="0">
                <a:solidFill>
                  <a:srgbClr val="FF0000"/>
                </a:solidFill>
                <a:latin typeface="Times New Roman" pitchFamily="18" charset="0"/>
                <a:cs typeface="Times New Roman" pitchFamily="18" charset="0"/>
              </a:rPr>
              <a:t> </a:t>
            </a:r>
          </a:p>
          <a:p>
            <a:pPr lvl="0" algn="ctr"/>
            <a:r>
              <a:rPr lang="kk-KZ" sz="2400" b="1" dirty="0" smtClean="0">
                <a:solidFill>
                  <a:srgbClr val="FF0000"/>
                </a:solidFill>
                <a:latin typeface="Times New Roman" pitchFamily="18" charset="0"/>
                <a:cs typeface="Times New Roman" pitchFamily="18" charset="0"/>
              </a:rPr>
              <a:t>Оразгалиева Жанагул Рыскалиевна</a:t>
            </a:r>
            <a:endParaRPr lang="ru-RU" sz="2400" dirty="0"/>
          </a:p>
        </p:txBody>
      </p:sp>
      <p:sp>
        <p:nvSpPr>
          <p:cNvPr id="9" name="Прямоугольник 8"/>
          <p:cNvSpPr/>
          <p:nvPr/>
        </p:nvSpPr>
        <p:spPr>
          <a:xfrm>
            <a:off x="3707904" y="1052736"/>
            <a:ext cx="4392488" cy="523220"/>
          </a:xfrm>
          <a:prstGeom prst="rect">
            <a:avLst/>
          </a:prstGeom>
        </p:spPr>
        <p:txBody>
          <a:bodyPr wrap="square">
            <a:spAutoFit/>
          </a:bodyPr>
          <a:lstStyle/>
          <a:p>
            <a:r>
              <a:rPr lang="kk-KZ" sz="2800" b="1" i="1" dirty="0" smtClean="0">
                <a:solidFill>
                  <a:srgbClr val="FF0000"/>
                </a:solidFill>
                <a:latin typeface="Times New Roman" pitchFamily="18" charset="0"/>
                <a:cs typeface="Times New Roman" pitchFamily="18" charset="0"/>
              </a:rPr>
              <a:t>   Өзін-өзі тану – ізгі жол</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Солнце, солнышко смайлик картинка | Картинки, Смайлики, Рисунок"/>
          <p:cNvPicPr>
            <a:picLocks noChangeAspect="1" noChangeArrowheads="1"/>
          </p:cNvPicPr>
          <p:nvPr/>
        </p:nvPicPr>
        <p:blipFill>
          <a:blip r:embed="rId2" cstate="print"/>
          <a:srcRect/>
          <a:stretch>
            <a:fillRect/>
          </a:stretch>
        </p:blipFill>
        <p:spPr bwMode="auto">
          <a:xfrm rot="20545765">
            <a:off x="212741" y="156028"/>
            <a:ext cx="2180226" cy="1746386"/>
          </a:xfrm>
          <a:prstGeom prst="rect">
            <a:avLst/>
          </a:prstGeom>
          <a:noFill/>
        </p:spPr>
      </p:pic>
      <p:sp>
        <p:nvSpPr>
          <p:cNvPr id="6" name="Прямоугольник 5"/>
          <p:cNvSpPr/>
          <p:nvPr/>
        </p:nvSpPr>
        <p:spPr>
          <a:xfrm>
            <a:off x="611560" y="836712"/>
            <a:ext cx="7992888" cy="3231654"/>
          </a:xfrm>
          <a:prstGeom prst="rect">
            <a:avLst/>
          </a:prstGeom>
        </p:spPr>
        <p:txBody>
          <a:bodyPr wrap="square">
            <a:spAutoFit/>
          </a:bodyPr>
          <a:lstStyle/>
          <a:p>
            <a:pPr lvl="0" algn="ctr">
              <a:lnSpc>
                <a:spcPct val="150000"/>
              </a:lnSpc>
            </a:pPr>
            <a:r>
              <a:rPr lang="kk-KZ" sz="2400" b="1" i="1" dirty="0" smtClean="0">
                <a:solidFill>
                  <a:srgbClr val="002060"/>
                </a:solidFill>
                <a:latin typeface="Times New Roman" pitchFamily="18" charset="0"/>
                <a:ea typeface="Times New Roman" pitchFamily="18" charset="0"/>
                <a:cs typeface="Times New Roman" pitchFamily="18" charset="0"/>
              </a:rPr>
              <a:t>Өзін-өзі тану  </a:t>
            </a:r>
          </a:p>
          <a:p>
            <a:pPr lvl="0" algn="ctr">
              <a:lnSpc>
                <a:spcPct val="150000"/>
              </a:lnSpc>
            </a:pPr>
            <a:r>
              <a:rPr lang="kk-KZ" sz="2400" b="1" i="1" dirty="0" smtClean="0">
                <a:solidFill>
                  <a:srgbClr val="002060"/>
                </a:solidFill>
                <a:latin typeface="Times New Roman" pitchFamily="18" charset="0"/>
                <a:ea typeface="Times New Roman" pitchFamily="18" charset="0"/>
                <a:cs typeface="Times New Roman" pitchFamily="18" charset="0"/>
              </a:rPr>
              <a:t>10 класс</a:t>
            </a:r>
          </a:p>
          <a:p>
            <a:pPr lvl="0" algn="just">
              <a:lnSpc>
                <a:spcPct val="150000"/>
              </a:lnSpc>
            </a:pPr>
            <a:r>
              <a:rPr lang="kk-KZ" sz="2400" b="1" i="1" dirty="0" smtClean="0">
                <a:solidFill>
                  <a:srgbClr val="FF0000"/>
                </a:solidFill>
                <a:latin typeface="Times New Roman" pitchFamily="18" charset="0"/>
                <a:ea typeface="Times New Roman" pitchFamily="18" charset="0"/>
                <a:cs typeface="Times New Roman" pitchFamily="18" charset="0"/>
              </a:rPr>
              <a:t>                                         №27 сабақ</a:t>
            </a:r>
          </a:p>
          <a:p>
            <a:pPr>
              <a:lnSpc>
                <a:spcPct val="150000"/>
              </a:lnSpc>
            </a:pPr>
            <a:r>
              <a:rPr lang="kk-KZ" sz="2400" b="1" i="1" dirty="0" smtClean="0">
                <a:solidFill>
                  <a:srgbClr val="FF0000"/>
                </a:solidFill>
                <a:latin typeface="Times New Roman" pitchFamily="18" charset="0"/>
                <a:ea typeface="Times New Roman" pitchFamily="18" charset="0"/>
                <a:cs typeface="Times New Roman" pitchFamily="18" charset="0"/>
              </a:rPr>
              <a:t>Тақырыбы:</a:t>
            </a:r>
            <a:r>
              <a:rPr lang="kk-KZ" sz="2400" i="1" dirty="0" smtClean="0">
                <a:solidFill>
                  <a:srgbClr val="002060"/>
                </a:solidFill>
                <a:latin typeface="Times New Roman" pitchFamily="18" charset="0"/>
                <a:ea typeface="Times New Roman" pitchFamily="18" charset="0"/>
                <a:cs typeface="Times New Roman" pitchFamily="18" charset="0"/>
              </a:rPr>
              <a:t> Еңбек етсең ерінбей</a:t>
            </a:r>
          </a:p>
          <a:p>
            <a:pPr>
              <a:lnSpc>
                <a:spcPct val="150000"/>
              </a:lnSpc>
            </a:pPr>
            <a:r>
              <a:rPr lang="kk-KZ" sz="2400" b="1" i="1" dirty="0" smtClean="0">
                <a:solidFill>
                  <a:srgbClr val="FF0000"/>
                </a:solidFill>
                <a:latin typeface="Times New Roman" pitchFamily="18" charset="0"/>
                <a:ea typeface="Times New Roman" pitchFamily="18" charset="0"/>
                <a:cs typeface="Times New Roman" pitchFamily="18" charset="0"/>
              </a:rPr>
              <a:t>Құндылық: </a:t>
            </a:r>
            <a:r>
              <a:rPr lang="kk-KZ" sz="2400" i="1" dirty="0" smtClean="0">
                <a:solidFill>
                  <a:srgbClr val="002060"/>
                </a:solidFill>
                <a:latin typeface="Times New Roman" pitchFamily="18" charset="0"/>
                <a:ea typeface="Times New Roman" pitchFamily="18" charset="0"/>
                <a:cs typeface="Times New Roman" pitchFamily="18" charset="0"/>
              </a:rPr>
              <a:t>Дұрыс әрекет</a:t>
            </a:r>
          </a:p>
          <a:p>
            <a:r>
              <a:rPr lang="kk-KZ" sz="2400" b="1" i="1" dirty="0" smtClean="0">
                <a:solidFill>
                  <a:srgbClr val="FF0000"/>
                </a:solidFill>
                <a:latin typeface="Times New Roman" pitchFamily="18" charset="0"/>
                <a:ea typeface="Times New Roman" pitchFamily="18" charset="0"/>
                <a:cs typeface="Times New Roman" pitchFamily="18" charset="0"/>
              </a:rPr>
              <a:t>Қасиеттері: </a:t>
            </a:r>
            <a:r>
              <a:rPr lang="kk-KZ" sz="2400" i="1" dirty="0" smtClean="0">
                <a:solidFill>
                  <a:srgbClr val="002060"/>
                </a:solidFill>
                <a:latin typeface="Times New Roman" pitchFamily="18" charset="0"/>
                <a:cs typeface="Times New Roman" pitchFamily="18" charset="0"/>
              </a:rPr>
              <a:t>жауапкершілік, шынайылық, әділеттілік</a:t>
            </a:r>
            <a:endParaRPr lang="kk-KZ" sz="2800" b="1" dirty="0" smtClean="0">
              <a:ln/>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0" y="188640"/>
            <a:ext cx="8532440" cy="57246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50000"/>
              </a:lnSpc>
            </a:pPr>
            <a:r>
              <a:rPr lang="kk-KZ" sz="2000" i="1" dirty="0" smtClean="0">
                <a:solidFill>
                  <a:srgbClr val="002060"/>
                </a:solidFill>
                <a:latin typeface="Times New Roman" pitchFamily="18" charset="0"/>
                <a:cs typeface="Times New Roman" pitchFamily="18" charset="0"/>
              </a:rPr>
              <a:t>                                         </a:t>
            </a:r>
          </a:p>
          <a:p>
            <a:pPr>
              <a:lnSpc>
                <a:spcPct val="150000"/>
              </a:lnSpc>
            </a:pPr>
            <a:r>
              <a:rPr lang="kk-KZ" sz="2000" b="1" i="1" dirty="0" smtClean="0">
                <a:solidFill>
                  <a:srgbClr val="002060"/>
                </a:solidFill>
                <a:latin typeface="Times New Roman" pitchFamily="18" charset="0"/>
                <a:ea typeface="Times New Roman" pitchFamily="18" charset="0"/>
                <a:cs typeface="Times New Roman" pitchFamily="18" charset="0"/>
              </a:rPr>
              <a:t>                                                  </a:t>
            </a:r>
            <a:r>
              <a:rPr lang="kk-KZ" sz="2400" b="1" i="1" dirty="0" smtClean="0">
                <a:solidFill>
                  <a:srgbClr val="FF0000"/>
                </a:solidFill>
                <a:latin typeface="Times New Roman" pitchFamily="18" charset="0"/>
                <a:ea typeface="Times New Roman" pitchFamily="18" charset="0"/>
                <a:cs typeface="Times New Roman" pitchFamily="18" charset="0"/>
              </a:rPr>
              <a:t>Еңбек етсең ерінбей</a:t>
            </a:r>
            <a:endParaRPr lang="kk-KZ" sz="2000" b="1" i="1" dirty="0" smtClean="0">
              <a:solidFill>
                <a:srgbClr val="FF0000"/>
              </a:solidFill>
              <a:latin typeface="Times New Roman" pitchFamily="18" charset="0"/>
              <a:ea typeface="Times New Roman" pitchFamily="18" charset="0"/>
              <a:cs typeface="Times New Roman" pitchFamily="18" charset="0"/>
            </a:endParaRPr>
          </a:p>
          <a:p>
            <a:pPr algn="just">
              <a:lnSpc>
                <a:spcPct val="150000"/>
              </a:lnSpc>
            </a:pPr>
            <a:r>
              <a:rPr lang="kk-KZ" sz="2000" i="1" dirty="0" smtClean="0">
                <a:solidFill>
                  <a:srgbClr val="002060"/>
                </a:solidFill>
                <a:latin typeface="Times New Roman" pitchFamily="18" charset="0"/>
                <a:cs typeface="Times New Roman" pitchFamily="18" charset="0"/>
              </a:rPr>
              <a:t>                            Егер адам шын ниеттенсе, қолынан көп іс келеді. Ізгі ниет, адал ой ойлап,талаптанып, еңбек еткен адамның жетпейтін жетістігі, алмайтын асуы жоқ. Қойған мақсатыңа, аңсаған арманыңа жету үшін, ең алдымен мақсатың өзіңе және өзгелерге пайдалы, ізгі іске бағытталуы керек. Ең бастысы адамның жан-жақты ізденіп, білім алуы, адал, тынымсыз еңбектенуі және өзіне деген ішкі сенімінің  берік болуы мақсатына жеткізеді. Адам сүйегіне біткен икемділігіне қарай қызмет ету керек. Ол үшін адам өзінде қандай талант, қандай зеректік, қандай қабілет барлығын білуі қажет. Яғни, адам өзін-өзі тануы керек.</a:t>
            </a:r>
            <a:endParaRPr lang="ru-RU" sz="2000" i="1" dirty="0" smtClean="0">
              <a:solidFill>
                <a:srgbClr val="002060"/>
              </a:solidFill>
              <a:latin typeface="Times New Roman" pitchFamily="18" charset="0"/>
              <a:cs typeface="Times New Roman" pitchFamily="18" charset="0"/>
            </a:endParaRPr>
          </a:p>
        </p:txBody>
      </p:sp>
      <p:sp>
        <p:nvSpPr>
          <p:cNvPr id="5124" name="WordArt 10"/>
          <p:cNvSpPr>
            <a:spLocks noChangeArrowheads="1" noChangeShapeType="1" noTextEdit="1"/>
          </p:cNvSpPr>
          <p:nvPr/>
        </p:nvSpPr>
        <p:spPr bwMode="auto">
          <a:xfrm>
            <a:off x="850900" y="3933825"/>
            <a:ext cx="6983413" cy="237648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endParaRPr lang="ru-RU" sz="4000" kern="10" dirty="0">
              <a:solidFill>
                <a:srgbClr val="FF0000"/>
              </a:solidFill>
              <a:effectLst>
                <a:outerShdw dist="53882" dir="2700000" algn="ctr" rotWithShape="0">
                  <a:srgbClr val="C0C0C0">
                    <a:alpha val="79999"/>
                  </a:srgbClr>
                </a:outerShdw>
              </a:effectLst>
              <a:latin typeface="Times New Roman"/>
              <a:cs typeface="Times New Roman"/>
            </a:endParaRPr>
          </a:p>
        </p:txBody>
      </p:sp>
      <p:pic>
        <p:nvPicPr>
          <p:cNvPr id="4" name="Picture 2" descr="Солнце, солнышко смайлик картинка | Картинки, Смайлики, Рисунок"/>
          <p:cNvPicPr>
            <a:picLocks noChangeAspect="1" noChangeArrowheads="1"/>
          </p:cNvPicPr>
          <p:nvPr/>
        </p:nvPicPr>
        <p:blipFill>
          <a:blip r:embed="rId2" cstate="print"/>
          <a:srcRect/>
          <a:stretch>
            <a:fillRect/>
          </a:stretch>
        </p:blipFill>
        <p:spPr bwMode="auto">
          <a:xfrm rot="20545765">
            <a:off x="155361" y="55910"/>
            <a:ext cx="1836983" cy="163725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3808" y="503961"/>
            <a:ext cx="2588272" cy="646331"/>
          </a:xfrm>
          <a:prstGeom prst="rect">
            <a:avLst/>
          </a:prstGeom>
          <a:noFill/>
        </p:spPr>
        <p:txBody>
          <a:bodyPr wrap="square" rtlCol="0">
            <a:spAutoFit/>
          </a:bodyPr>
          <a:lstStyle/>
          <a:p>
            <a:r>
              <a:rPr lang="kk-KZ" sz="3600" b="1" i="1" dirty="0" smtClean="0">
                <a:solidFill>
                  <a:srgbClr val="FF0000"/>
                </a:solidFill>
                <a:latin typeface="Times New Roman" pitchFamily="18" charset="0"/>
                <a:cs typeface="Times New Roman" pitchFamily="18" charset="0"/>
              </a:rPr>
              <a:t>      </a:t>
            </a:r>
            <a:r>
              <a:rPr lang="kk-KZ" sz="3200" b="1" i="1" dirty="0" smtClean="0">
                <a:solidFill>
                  <a:srgbClr val="FF0000"/>
                </a:solidFill>
                <a:latin typeface="Times New Roman" pitchFamily="18" charset="0"/>
                <a:cs typeface="Times New Roman" pitchFamily="18" charset="0"/>
              </a:rPr>
              <a:t>Дәйексөз</a:t>
            </a:r>
            <a:endParaRPr lang="ru-RU" sz="3200" b="1" i="1" dirty="0">
              <a:solidFill>
                <a:srgbClr val="FF0000"/>
              </a:solidFill>
              <a:latin typeface="Times New Roman" pitchFamily="18" charset="0"/>
              <a:cs typeface="Times New Roman" pitchFamily="18" charset="0"/>
            </a:endParaRPr>
          </a:p>
        </p:txBody>
      </p:sp>
      <p:sp>
        <p:nvSpPr>
          <p:cNvPr id="4" name="TextBox 3"/>
          <p:cNvSpPr txBox="1"/>
          <p:nvPr/>
        </p:nvSpPr>
        <p:spPr>
          <a:xfrm>
            <a:off x="1717040" y="1628800"/>
            <a:ext cx="6663812" cy="3046988"/>
          </a:xfrm>
          <a:prstGeom prst="rect">
            <a:avLst/>
          </a:prstGeom>
          <a:noFill/>
        </p:spPr>
        <p:txBody>
          <a:bodyPr wrap="square" rtlCol="0">
            <a:spAutoFit/>
          </a:bodyPr>
          <a:lstStyle/>
          <a:p>
            <a:r>
              <a:rPr lang="kk-KZ" sz="2400" i="1" dirty="0" smtClean="0">
                <a:solidFill>
                  <a:srgbClr val="002060"/>
                </a:solidFill>
                <a:latin typeface="Times New Roman" pitchFamily="18" charset="0"/>
                <a:cs typeface="Times New Roman" pitchFamily="18" charset="0"/>
              </a:rPr>
              <a:t>       ...Адал сол – таза еңбекпен күнін көріп, жаны үшін адамшылық ар сатпайды.</a:t>
            </a:r>
          </a:p>
          <a:p>
            <a:endParaRPr lang="kk-KZ" sz="2400" i="1" dirty="0">
              <a:solidFill>
                <a:srgbClr val="002060"/>
              </a:solidFill>
              <a:latin typeface="Times New Roman" pitchFamily="18" charset="0"/>
              <a:cs typeface="Times New Roman" pitchFamily="18" charset="0"/>
            </a:endParaRPr>
          </a:p>
          <a:p>
            <a:r>
              <a:rPr lang="kk-KZ" sz="2400" b="1" i="1" dirty="0" smtClean="0">
                <a:solidFill>
                  <a:srgbClr val="002060"/>
                </a:solidFill>
                <a:latin typeface="Times New Roman" pitchFamily="18" charset="0"/>
                <a:cs typeface="Times New Roman" pitchFamily="18" charset="0"/>
              </a:rPr>
              <a:t>                                                       Шәкәрім</a:t>
            </a:r>
          </a:p>
          <a:p>
            <a:endParaRPr lang="kk-KZ" sz="2400" i="1" dirty="0" smtClean="0">
              <a:solidFill>
                <a:srgbClr val="002060"/>
              </a:solidFill>
              <a:latin typeface="Times New Roman" pitchFamily="18" charset="0"/>
              <a:cs typeface="Times New Roman" pitchFamily="18" charset="0"/>
            </a:endParaRPr>
          </a:p>
          <a:p>
            <a:r>
              <a:rPr lang="kk-KZ" sz="2400" i="1" dirty="0" smtClean="0">
                <a:solidFill>
                  <a:srgbClr val="002060"/>
                </a:solidFill>
                <a:latin typeface="Times New Roman" pitchFamily="18" charset="0"/>
                <a:cs typeface="Times New Roman" pitchFamily="18" charset="0"/>
              </a:rPr>
              <a:t>       -Дәйексөздің мағынасын қалай түсінесіңдер?</a:t>
            </a:r>
          </a:p>
          <a:p>
            <a:endParaRPr lang="kk-KZ" sz="2400" i="1" dirty="0" smtClean="0">
              <a:solidFill>
                <a:srgbClr val="002060"/>
              </a:solidFill>
              <a:latin typeface="Times New Roman" pitchFamily="18" charset="0"/>
              <a:cs typeface="Times New Roman" pitchFamily="18" charset="0"/>
            </a:endParaRPr>
          </a:p>
          <a:p>
            <a:r>
              <a:rPr lang="kk-KZ" sz="2400" i="1" dirty="0" smtClean="0">
                <a:solidFill>
                  <a:srgbClr val="FF0000"/>
                </a:solidFill>
                <a:latin typeface="Times New Roman" pitchFamily="18" charset="0"/>
                <a:cs typeface="Times New Roman" pitchFamily="18" charset="0"/>
              </a:rPr>
              <a:t>                     Дәптерге жазып алыңдар.</a:t>
            </a:r>
            <a:endParaRPr lang="ru-RU" sz="2400" i="1" dirty="0">
              <a:solidFill>
                <a:srgbClr val="FF0000"/>
              </a:solidFill>
              <a:latin typeface="Times New Roman" pitchFamily="18" charset="0"/>
              <a:cs typeface="Times New Roman" pitchFamily="18" charset="0"/>
            </a:endParaRPr>
          </a:p>
        </p:txBody>
      </p:sp>
      <p:pic>
        <p:nvPicPr>
          <p:cNvPr id="5" name="Picture 2" descr="Солнце, солнышко смайлик картинка | Картинки, Смайлики, Рисунок"/>
          <p:cNvPicPr>
            <a:picLocks noChangeAspect="1" noChangeArrowheads="1"/>
          </p:cNvPicPr>
          <p:nvPr/>
        </p:nvPicPr>
        <p:blipFill>
          <a:blip r:embed="rId2" cstate="print"/>
          <a:srcRect/>
          <a:stretch>
            <a:fillRect/>
          </a:stretch>
        </p:blipFill>
        <p:spPr bwMode="auto">
          <a:xfrm rot="20545765">
            <a:off x="214510" y="120566"/>
            <a:ext cx="2407909" cy="179329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260648"/>
            <a:ext cx="8064896" cy="6109365"/>
          </a:xfrm>
          <a:prstGeom prst="rect">
            <a:avLst/>
          </a:prstGeom>
          <a:noFill/>
        </p:spPr>
        <p:txBody>
          <a:bodyPr wrap="square" rtlCol="0">
            <a:spAutoFit/>
          </a:bodyPr>
          <a:lstStyle/>
          <a:p>
            <a:r>
              <a:rPr lang="kk-KZ" sz="2000" b="1" i="1" dirty="0" smtClean="0">
                <a:solidFill>
                  <a:srgbClr val="FF0000"/>
                </a:solidFill>
                <a:latin typeface="Times New Roman" pitchFamily="18" charset="0"/>
                <a:cs typeface="Times New Roman" pitchFamily="18" charset="0"/>
              </a:rPr>
              <a:t>                                                Әңгімелеу   </a:t>
            </a:r>
            <a:r>
              <a:rPr lang="kk-KZ" sz="2000" b="1" dirty="0" smtClean="0"/>
              <a:t> </a:t>
            </a:r>
          </a:p>
          <a:p>
            <a:endParaRPr lang="kk-KZ" sz="2000" b="1" dirty="0" smtClean="0"/>
          </a:p>
          <a:p>
            <a:pPr algn="just">
              <a:lnSpc>
                <a:spcPct val="150000"/>
              </a:lnSpc>
            </a:pPr>
            <a:r>
              <a:rPr lang="kk-KZ" i="1" dirty="0" smtClean="0">
                <a:solidFill>
                  <a:srgbClr val="002060"/>
                </a:solidFill>
                <a:latin typeface="Times New Roman" pitchFamily="18" charset="0"/>
                <a:cs typeface="Times New Roman" pitchFamily="18" charset="0"/>
              </a:rPr>
              <a:t>      Адам өмірдің бақытына, игіліктерге, ең бастысы өзiн-өзi танып, өз мүмкіндігі мен ерік-күшін ізгі мақсаттарға, оқыпбiлуге жұмылдырып, дамытып, еңбектену арқылы жетеді. Адамға табиғат берген қарапайым мүмкiндiктерiмен-ақ өзiн-өзi кемелдендiрiп, бойындағы қабiлетiн дамытуда үлкен игі жетiстiктерге жетуге болады. Әрине, нәтиже әркiмнiң өзiне байланысты. Адам өз ерекшелiктерi мен мүмкiндiктерiн, тiлегiн қажетiне қарай айқындап ерiк-күшiн, жiгерiн соған бағындырса, оң нәтижеге жетедi. Дегенмен де толық жеңiс үшiн бiлiм мен тiлек жеткiлiксiздеу, өйткенi бiлiм алуда, қайсар мiнез бен барынша дамыған ерiк жоқ болса, тiлек орындалмаған арман, қалықтап жүрген қиял боп қала бередi. Абай атамыз айтқандай «Нұрлы ақыл, жылы жүрек, ыстық қайрат» болса, адам қандай еңбекте де өзін де, өзгелерді де қуанышқа бөлейді.</a:t>
            </a:r>
            <a:endParaRPr lang="ru-RU" i="1" dirty="0" smtClean="0">
              <a:solidFill>
                <a:srgbClr val="002060"/>
              </a:solidFill>
              <a:latin typeface="Times New Roman" pitchFamily="18" charset="0"/>
              <a:cs typeface="Times New Roman" pitchFamily="18" charset="0"/>
            </a:endParaRPr>
          </a:p>
          <a:p>
            <a:pPr algn="just">
              <a:lnSpc>
                <a:spcPct val="150000"/>
              </a:lnSpc>
            </a:pPr>
            <a:r>
              <a:rPr lang="kk-KZ" b="1" i="1" dirty="0" smtClean="0">
                <a:solidFill>
                  <a:srgbClr val="002060"/>
                </a:solidFill>
                <a:latin typeface="Times New Roman" pitchFamily="18" charset="0"/>
                <a:cs typeface="Times New Roman" pitchFamily="18" charset="0"/>
              </a:rPr>
              <a:t>  </a:t>
            </a:r>
            <a:endParaRPr lang="ru-RU" b="1" i="1" dirty="0">
              <a:solidFill>
                <a:srgbClr val="002060"/>
              </a:solidFill>
              <a:latin typeface="Times New Roman" pitchFamily="18" charset="0"/>
              <a:cs typeface="Times New Roman" pitchFamily="18" charset="0"/>
            </a:endParaRPr>
          </a:p>
        </p:txBody>
      </p:sp>
      <p:pic>
        <p:nvPicPr>
          <p:cNvPr id="5" name="Picture 2" descr="Солнце, солнышко смайлик картинка | Картинки, Смайлики, Рисунок"/>
          <p:cNvPicPr>
            <a:picLocks noChangeAspect="1" noChangeArrowheads="1"/>
          </p:cNvPicPr>
          <p:nvPr/>
        </p:nvPicPr>
        <p:blipFill>
          <a:blip r:embed="rId2" cstate="print"/>
          <a:srcRect/>
          <a:stretch>
            <a:fillRect/>
          </a:stretch>
        </p:blipFill>
        <p:spPr bwMode="auto">
          <a:xfrm rot="20545765">
            <a:off x="100581" y="287236"/>
            <a:ext cx="1443394" cy="88943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10"/>
          <p:cNvSpPr>
            <a:spLocks noChangeArrowheads="1" noChangeShapeType="1" noTextEdit="1"/>
          </p:cNvSpPr>
          <p:nvPr/>
        </p:nvSpPr>
        <p:spPr bwMode="auto">
          <a:xfrm>
            <a:off x="850900" y="3933825"/>
            <a:ext cx="6983413" cy="2376488"/>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endParaRPr lang="ru-RU" sz="4000" kern="10" dirty="0">
              <a:solidFill>
                <a:srgbClr val="FF0000"/>
              </a:solidFill>
              <a:effectLst>
                <a:outerShdw dist="53882" dir="2700000" algn="ctr" rotWithShape="0">
                  <a:srgbClr val="C0C0C0">
                    <a:alpha val="79999"/>
                  </a:srgbClr>
                </a:outerShdw>
              </a:effectLst>
              <a:latin typeface="Times New Roman"/>
              <a:cs typeface="Times New Roman"/>
            </a:endParaRPr>
          </a:p>
        </p:txBody>
      </p:sp>
      <p:sp>
        <p:nvSpPr>
          <p:cNvPr id="4" name="TextBox 3"/>
          <p:cNvSpPr txBox="1"/>
          <p:nvPr/>
        </p:nvSpPr>
        <p:spPr>
          <a:xfrm>
            <a:off x="827584" y="1052736"/>
            <a:ext cx="7272808" cy="4478149"/>
          </a:xfrm>
          <a:prstGeom prst="rect">
            <a:avLst/>
          </a:prstGeom>
          <a:noFill/>
        </p:spPr>
        <p:txBody>
          <a:bodyPr wrap="square" rtlCol="0">
            <a:spAutoFit/>
          </a:bodyPr>
          <a:lstStyle/>
          <a:p>
            <a:pPr algn="ctr">
              <a:lnSpc>
                <a:spcPct val="150000"/>
              </a:lnSpc>
            </a:pPr>
            <a:r>
              <a:rPr lang="kk-KZ" sz="2800" b="1" i="1" dirty="0" smtClean="0">
                <a:solidFill>
                  <a:srgbClr val="FF0000"/>
                </a:solidFill>
                <a:latin typeface="Times New Roman" pitchFamily="18" charset="0"/>
                <a:ea typeface="Times New Roman" pitchFamily="18" charset="0"/>
                <a:cs typeface="Times New Roman" pitchFamily="18" charset="0"/>
              </a:rPr>
              <a:t>     Шығармашылық  іс-әрекет</a:t>
            </a:r>
            <a:br>
              <a:rPr lang="kk-KZ" sz="2800" b="1" i="1" dirty="0" smtClean="0">
                <a:solidFill>
                  <a:srgbClr val="FF0000"/>
                </a:solidFill>
                <a:latin typeface="Times New Roman" pitchFamily="18" charset="0"/>
                <a:ea typeface="Times New Roman" pitchFamily="18" charset="0"/>
                <a:cs typeface="Times New Roman" pitchFamily="18" charset="0"/>
              </a:rPr>
            </a:br>
            <a:r>
              <a:rPr lang="kk-KZ" i="1" dirty="0" smtClean="0">
                <a:solidFill>
                  <a:srgbClr val="FF0000"/>
                </a:solidFill>
                <a:latin typeface="Times New Roman" pitchFamily="18" charset="0"/>
                <a:ea typeface="Times New Roman" pitchFamily="18" charset="0"/>
                <a:cs typeface="Times New Roman" pitchFamily="18" charset="0"/>
              </a:rPr>
              <a:t/>
            </a:r>
            <a:br>
              <a:rPr lang="kk-KZ" i="1" dirty="0" smtClean="0">
                <a:solidFill>
                  <a:srgbClr val="FF0000"/>
                </a:solidFill>
                <a:latin typeface="Times New Roman" pitchFamily="18" charset="0"/>
                <a:ea typeface="Times New Roman" pitchFamily="18" charset="0"/>
                <a:cs typeface="Times New Roman" pitchFamily="18" charset="0"/>
              </a:rPr>
            </a:br>
            <a:r>
              <a:rPr lang="ru-RU" sz="2400" b="1" i="1" dirty="0" smtClean="0">
                <a:solidFill>
                  <a:srgbClr val="002060"/>
                </a:solidFill>
                <a:latin typeface="Times New Roman" pitchFamily="18" charset="0"/>
                <a:cs typeface="Times New Roman" pitchFamily="18" charset="0"/>
              </a:rPr>
              <a:t> </a:t>
            </a:r>
            <a:r>
              <a:rPr lang="kk-KZ" sz="2400" b="1" i="1" dirty="0" smtClean="0">
                <a:solidFill>
                  <a:srgbClr val="002060"/>
                </a:solidFill>
                <a:latin typeface="Times New Roman" pitchFamily="18" charset="0"/>
                <a:cs typeface="Times New Roman" pitchFamily="18" charset="0"/>
              </a:rPr>
              <a:t>1-тапсырма</a:t>
            </a:r>
          </a:p>
          <a:p>
            <a:pPr algn="ctr">
              <a:lnSpc>
                <a:spcPct val="150000"/>
              </a:lnSpc>
            </a:pPr>
            <a:r>
              <a:rPr lang="kk-KZ" sz="2400" i="1" dirty="0" smtClean="0">
                <a:solidFill>
                  <a:srgbClr val="002060"/>
                </a:solidFill>
                <a:latin typeface="Times New Roman" pitchFamily="18" charset="0"/>
                <a:cs typeface="Times New Roman" pitchFamily="18" charset="0"/>
              </a:rPr>
              <a:t>Еңбек туралы мақал-мәтелдерді оқып, ондағы түйінді ойды негіз етіп алып, “Абыройға бөлеген – адал еңбек” тақырыбында өз ойларыңды түйіндеп  жазыңдар.</a:t>
            </a:r>
            <a:r>
              <a:rPr lang="ru-RU" sz="2400" i="1" dirty="0" smtClean="0">
                <a:solidFill>
                  <a:srgbClr val="002060"/>
                </a:solidFill>
              </a:rPr>
              <a:t/>
            </a:r>
            <a:br>
              <a:rPr lang="ru-RU" sz="2400" i="1" dirty="0" smtClean="0">
                <a:solidFill>
                  <a:srgbClr val="002060"/>
                </a:solidFill>
              </a:rPr>
            </a:br>
            <a:endParaRPr lang="ru-RU" sz="2400" dirty="0"/>
          </a:p>
        </p:txBody>
      </p:sp>
      <p:pic>
        <p:nvPicPr>
          <p:cNvPr id="5" name="Picture 2" descr="Солнце, солнышко смайлик картинка | Картинки, Смайлики, Рисунок"/>
          <p:cNvPicPr>
            <a:picLocks noChangeAspect="1" noChangeArrowheads="1"/>
          </p:cNvPicPr>
          <p:nvPr/>
        </p:nvPicPr>
        <p:blipFill>
          <a:blip r:embed="rId2" cstate="print"/>
          <a:srcRect/>
          <a:stretch>
            <a:fillRect/>
          </a:stretch>
        </p:blipFill>
        <p:spPr bwMode="auto">
          <a:xfrm rot="20545765">
            <a:off x="105805" y="68893"/>
            <a:ext cx="1803311" cy="13674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2962</TotalTime>
  <Words>327</Words>
  <Application>Microsoft Office PowerPoint</Application>
  <PresentationFormat>Экран (4:3)</PresentationFormat>
  <Paragraphs>30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Оформление по умолчанию</vt:lpstr>
      <vt:lpstr>Слайд 1</vt:lpstr>
      <vt:lpstr>Слайд 2</vt:lpstr>
      <vt:lpstr>Слайд 3</vt:lpstr>
      <vt:lpstr>Слайд 4</vt:lpstr>
      <vt:lpstr>Слайд 5</vt:lpstr>
      <vt:lpstr>Слайд 6</vt:lpstr>
    </vt:vector>
  </TitlesOfParts>
  <Company>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Nurken</dc:creator>
  <cp:lastModifiedBy>жанагуль</cp:lastModifiedBy>
  <cp:revision>213</cp:revision>
  <cp:lastPrinted>2013-01-19T10:11:54Z</cp:lastPrinted>
  <dcterms:created xsi:type="dcterms:W3CDTF">2009-07-16T07:58:15Z</dcterms:created>
  <dcterms:modified xsi:type="dcterms:W3CDTF">2021-04-22T08:16:53Z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1070332</vt:lpwstr>
  </property>
  <property fmtid="{D5CDD505-2E9C-101B-9397-08002B2CF9AE}" pid="3" name="NXPowerLiteSettings">
    <vt:lpwstr>F7000400038000</vt:lpwstr>
  </property>
  <property fmtid="{D5CDD505-2E9C-101B-9397-08002B2CF9AE}" pid="4" name="NXPowerLiteVersion">
    <vt:lpwstr>D5.0.5</vt:lpwstr>
  </property>
</Properties>
</file>